
<file path=[Content_Types].xml><?xml version="1.0" encoding="utf-8"?>
<Types xmlns="http://schemas.openxmlformats.org/package/2006/content-types">
  <Default Extension="png" ContentType="image/png"/>
  <Default Extension="tmp" ContentType="image/png"/>
  <Default Extension="m4a" ContentType="audio/mp4"/>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3">
  <p:sldMasterIdLst>
    <p:sldMasterId id="2147483711" r:id="rId1"/>
  </p:sldMasterIdLst>
  <p:notesMasterIdLst>
    <p:notesMasterId r:id="rId23"/>
  </p:notesMasterIdLst>
  <p:sldIdLst>
    <p:sldId id="256" r:id="rId2"/>
    <p:sldId id="257" r:id="rId3"/>
    <p:sldId id="258" r:id="rId4"/>
    <p:sldId id="259" r:id="rId5"/>
    <p:sldId id="261" r:id="rId6"/>
    <p:sldId id="260" r:id="rId7"/>
    <p:sldId id="262"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61" d="100"/>
          <a:sy n="61" d="100"/>
        </p:scale>
        <p:origin x="72" y="3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2.png>
</file>

<file path=ppt/media/image3.tmp>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4183B4-36A2-4BC7-8B57-E20F42200861}" type="datetimeFigureOut">
              <a:rPr lang="en-US" smtClean="0"/>
              <a:t>9/10/2021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55C625-8A43-444A-A7E7-42C25FF825BC}" type="slidenum">
              <a:rPr lang="en-US" smtClean="0"/>
              <a:t>‹#›</a:t>
            </a:fld>
            <a:endParaRPr lang="en-US"/>
          </a:p>
        </p:txBody>
      </p:sp>
    </p:spTree>
    <p:extLst>
      <p:ext uri="{BB962C8B-B14F-4D97-AF65-F5344CB8AC3E}">
        <p14:creationId xmlns:p14="http://schemas.microsoft.com/office/powerpoint/2010/main" val="25708351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a:t>
            </a:fld>
            <a:endParaRPr lang="en-US"/>
          </a:p>
        </p:txBody>
      </p:sp>
    </p:spTree>
    <p:extLst>
      <p:ext uri="{BB962C8B-B14F-4D97-AF65-F5344CB8AC3E}">
        <p14:creationId xmlns:p14="http://schemas.microsoft.com/office/powerpoint/2010/main" val="36179574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10</a:t>
            </a:fld>
            <a:endParaRPr lang="en-US"/>
          </a:p>
        </p:txBody>
      </p:sp>
    </p:spTree>
    <p:extLst>
      <p:ext uri="{BB962C8B-B14F-4D97-AF65-F5344CB8AC3E}">
        <p14:creationId xmlns:p14="http://schemas.microsoft.com/office/powerpoint/2010/main" val="31494117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11</a:t>
            </a:fld>
            <a:endParaRPr lang="en-US"/>
          </a:p>
        </p:txBody>
      </p:sp>
    </p:spTree>
    <p:extLst>
      <p:ext uri="{BB962C8B-B14F-4D97-AF65-F5344CB8AC3E}">
        <p14:creationId xmlns:p14="http://schemas.microsoft.com/office/powerpoint/2010/main" val="9241772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12</a:t>
            </a:fld>
            <a:endParaRPr lang="en-US"/>
          </a:p>
        </p:txBody>
      </p:sp>
    </p:spTree>
    <p:extLst>
      <p:ext uri="{BB962C8B-B14F-4D97-AF65-F5344CB8AC3E}">
        <p14:creationId xmlns:p14="http://schemas.microsoft.com/office/powerpoint/2010/main" val="42931491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13</a:t>
            </a:fld>
            <a:endParaRPr lang="en-US"/>
          </a:p>
        </p:txBody>
      </p:sp>
    </p:spTree>
    <p:extLst>
      <p:ext uri="{BB962C8B-B14F-4D97-AF65-F5344CB8AC3E}">
        <p14:creationId xmlns:p14="http://schemas.microsoft.com/office/powerpoint/2010/main" val="17057865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14</a:t>
            </a:fld>
            <a:endParaRPr lang="en-US"/>
          </a:p>
        </p:txBody>
      </p:sp>
    </p:spTree>
    <p:extLst>
      <p:ext uri="{BB962C8B-B14F-4D97-AF65-F5344CB8AC3E}">
        <p14:creationId xmlns:p14="http://schemas.microsoft.com/office/powerpoint/2010/main" val="1009924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15</a:t>
            </a:fld>
            <a:endParaRPr lang="en-US"/>
          </a:p>
        </p:txBody>
      </p:sp>
    </p:spTree>
    <p:extLst>
      <p:ext uri="{BB962C8B-B14F-4D97-AF65-F5344CB8AC3E}">
        <p14:creationId xmlns:p14="http://schemas.microsoft.com/office/powerpoint/2010/main" val="952750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16</a:t>
            </a:fld>
            <a:endParaRPr lang="en-US"/>
          </a:p>
        </p:txBody>
      </p:sp>
    </p:spTree>
    <p:extLst>
      <p:ext uri="{BB962C8B-B14F-4D97-AF65-F5344CB8AC3E}">
        <p14:creationId xmlns:p14="http://schemas.microsoft.com/office/powerpoint/2010/main" val="9122335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17</a:t>
            </a:fld>
            <a:endParaRPr lang="en-US"/>
          </a:p>
        </p:txBody>
      </p:sp>
    </p:spTree>
    <p:extLst>
      <p:ext uri="{BB962C8B-B14F-4D97-AF65-F5344CB8AC3E}">
        <p14:creationId xmlns:p14="http://schemas.microsoft.com/office/powerpoint/2010/main" val="939922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18</a:t>
            </a:fld>
            <a:endParaRPr lang="en-US"/>
          </a:p>
        </p:txBody>
      </p:sp>
    </p:spTree>
    <p:extLst>
      <p:ext uri="{BB962C8B-B14F-4D97-AF65-F5344CB8AC3E}">
        <p14:creationId xmlns:p14="http://schemas.microsoft.com/office/powerpoint/2010/main" val="35919783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19</a:t>
            </a:fld>
            <a:endParaRPr lang="en-US"/>
          </a:p>
        </p:txBody>
      </p:sp>
    </p:spTree>
    <p:extLst>
      <p:ext uri="{BB962C8B-B14F-4D97-AF65-F5344CB8AC3E}">
        <p14:creationId xmlns:p14="http://schemas.microsoft.com/office/powerpoint/2010/main" val="2506582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2</a:t>
            </a:fld>
            <a:endParaRPr lang="en-US"/>
          </a:p>
        </p:txBody>
      </p:sp>
    </p:spTree>
    <p:extLst>
      <p:ext uri="{BB962C8B-B14F-4D97-AF65-F5344CB8AC3E}">
        <p14:creationId xmlns:p14="http://schemas.microsoft.com/office/powerpoint/2010/main" val="24874708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20</a:t>
            </a:fld>
            <a:endParaRPr lang="en-US"/>
          </a:p>
        </p:txBody>
      </p:sp>
    </p:spTree>
    <p:extLst>
      <p:ext uri="{BB962C8B-B14F-4D97-AF65-F5344CB8AC3E}">
        <p14:creationId xmlns:p14="http://schemas.microsoft.com/office/powerpoint/2010/main" val="28507330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21</a:t>
            </a:fld>
            <a:endParaRPr lang="en-US"/>
          </a:p>
        </p:txBody>
      </p:sp>
    </p:spTree>
    <p:extLst>
      <p:ext uri="{BB962C8B-B14F-4D97-AF65-F5344CB8AC3E}">
        <p14:creationId xmlns:p14="http://schemas.microsoft.com/office/powerpoint/2010/main" val="9509979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3</a:t>
            </a:fld>
            <a:endParaRPr lang="en-US"/>
          </a:p>
        </p:txBody>
      </p:sp>
    </p:spTree>
    <p:extLst>
      <p:ext uri="{BB962C8B-B14F-4D97-AF65-F5344CB8AC3E}">
        <p14:creationId xmlns:p14="http://schemas.microsoft.com/office/powerpoint/2010/main" val="28786064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4</a:t>
            </a:fld>
            <a:endParaRPr lang="en-US"/>
          </a:p>
        </p:txBody>
      </p:sp>
    </p:spTree>
    <p:extLst>
      <p:ext uri="{BB962C8B-B14F-4D97-AF65-F5344CB8AC3E}">
        <p14:creationId xmlns:p14="http://schemas.microsoft.com/office/powerpoint/2010/main" val="9068974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5</a:t>
            </a:fld>
            <a:endParaRPr lang="en-US"/>
          </a:p>
        </p:txBody>
      </p:sp>
    </p:spTree>
    <p:extLst>
      <p:ext uri="{BB962C8B-B14F-4D97-AF65-F5344CB8AC3E}">
        <p14:creationId xmlns:p14="http://schemas.microsoft.com/office/powerpoint/2010/main" val="25005112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6</a:t>
            </a:fld>
            <a:endParaRPr lang="en-US"/>
          </a:p>
        </p:txBody>
      </p:sp>
    </p:spTree>
    <p:extLst>
      <p:ext uri="{BB962C8B-B14F-4D97-AF65-F5344CB8AC3E}">
        <p14:creationId xmlns:p14="http://schemas.microsoft.com/office/powerpoint/2010/main" val="42787677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7</a:t>
            </a:fld>
            <a:endParaRPr lang="en-US"/>
          </a:p>
        </p:txBody>
      </p:sp>
    </p:spTree>
    <p:extLst>
      <p:ext uri="{BB962C8B-B14F-4D97-AF65-F5344CB8AC3E}">
        <p14:creationId xmlns:p14="http://schemas.microsoft.com/office/powerpoint/2010/main" val="12179112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8</a:t>
            </a:fld>
            <a:endParaRPr lang="en-US"/>
          </a:p>
        </p:txBody>
      </p:sp>
    </p:spTree>
    <p:extLst>
      <p:ext uri="{BB962C8B-B14F-4D97-AF65-F5344CB8AC3E}">
        <p14:creationId xmlns:p14="http://schemas.microsoft.com/office/powerpoint/2010/main" val="37036647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9</a:t>
            </a:fld>
            <a:endParaRPr lang="en-US"/>
          </a:p>
        </p:txBody>
      </p:sp>
    </p:spTree>
    <p:extLst>
      <p:ext uri="{BB962C8B-B14F-4D97-AF65-F5344CB8AC3E}">
        <p14:creationId xmlns:p14="http://schemas.microsoft.com/office/powerpoint/2010/main" val="23579349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rot="10800000">
              <a:off x="0" y="0"/>
              <a:ext cx="842596" cy="5666154"/>
            </a:xfrm>
            <a:prstGeom prst="triangle">
              <a:avLst>
                <a:gd name="adj" fmla="val 10000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lumMod val="7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4A11649-0BFC-4A01-8219-B3B11901FD73}"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40305719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E3FA484D-840B-4F7A-A701-0408DDA0C0B4}"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13613056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F4BF02B-C536-4DCC-B97E-205AAFC6B4B1}"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4032657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D55B9BC-5739-4031-B1AF-9D8B93E69AD2}"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35503610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7539606-6DC5-4185-9573-2233F30D9E85}"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9430445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7364665-40CF-4EFB-BE31-43ADF8C3F4E4}"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34031381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4127DE7-3A54-4E3F-A27C-94D00D71EF7B}"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40679624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F1231C6-1B5F-4AB3-8FDD-C4AE57D7A398}"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7781399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B4F9F06-6409-4D1F-AAEE-22CC67675C49}"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350702949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B378FE6-7F44-4DA3-946E-0077EDB955BF}"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2238289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8EABED4-6148-4DC3-A0D5-DBAC4D4CD57F}" type="datetime1">
              <a:rPr lang="en-US" smtClean="0"/>
              <a:t>9/10/2021</a:t>
            </a:fld>
            <a:endParaRPr lang="en-US"/>
          </a:p>
        </p:txBody>
      </p:sp>
      <p:sp>
        <p:nvSpPr>
          <p:cNvPr id="6" name="Footer Placeholder 5"/>
          <p:cNvSpPr>
            <a:spLocks noGrp="1"/>
          </p:cNvSpPr>
          <p:nvPr>
            <p:ph type="ftr" sz="quarter" idx="11"/>
          </p:nvPr>
        </p:nvSpPr>
        <p:spPr/>
        <p:txBody>
          <a:bodyPr/>
          <a:lstStyle/>
          <a:p>
            <a:r>
              <a:rPr lang="fa-IR" smtClean="0"/>
              <a:t>ارائه سمینار تحقیق و تتبع نظری</a:t>
            </a:r>
            <a:endParaRPr lang="en-US"/>
          </a:p>
        </p:txBody>
      </p:sp>
      <p:sp>
        <p:nvSpPr>
          <p:cNvPr id="7" name="Slide Number Placeholder 6"/>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13478407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DBEAD59-606F-40BB-B0A1-035CBBD40D3A}" type="datetime1">
              <a:rPr lang="en-US" smtClean="0"/>
              <a:t>9/10/2021</a:t>
            </a:fld>
            <a:endParaRPr lang="en-US"/>
          </a:p>
        </p:txBody>
      </p:sp>
      <p:sp>
        <p:nvSpPr>
          <p:cNvPr id="8" name="Footer Placeholder 7"/>
          <p:cNvSpPr>
            <a:spLocks noGrp="1"/>
          </p:cNvSpPr>
          <p:nvPr>
            <p:ph type="ftr" sz="quarter" idx="11"/>
          </p:nvPr>
        </p:nvSpPr>
        <p:spPr/>
        <p:txBody>
          <a:bodyPr/>
          <a:lstStyle/>
          <a:p>
            <a:r>
              <a:rPr lang="fa-IR" smtClean="0"/>
              <a:t>ارائه سمینار تحقیق و تتبع نظری</a:t>
            </a:r>
            <a:endParaRPr lang="en-US"/>
          </a:p>
        </p:txBody>
      </p:sp>
      <p:sp>
        <p:nvSpPr>
          <p:cNvPr id="9" name="Slide Number Placeholder 8"/>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3500667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4EBF249-4677-4D72-A2BA-3908ABBBB2A3}" type="datetime1">
              <a:rPr lang="en-US" smtClean="0"/>
              <a:t>9/10/2021</a:t>
            </a:fld>
            <a:endParaRPr lang="en-US"/>
          </a:p>
        </p:txBody>
      </p:sp>
      <p:sp>
        <p:nvSpPr>
          <p:cNvPr id="4" name="Footer Placeholder 3"/>
          <p:cNvSpPr>
            <a:spLocks noGrp="1"/>
          </p:cNvSpPr>
          <p:nvPr>
            <p:ph type="ftr" sz="quarter" idx="11"/>
          </p:nvPr>
        </p:nvSpPr>
        <p:spPr/>
        <p:txBody>
          <a:bodyPr/>
          <a:lstStyle/>
          <a:p>
            <a:r>
              <a:rPr lang="fa-IR" smtClean="0"/>
              <a:t>ارائه سمینار تحقیق و تتبع نظری</a:t>
            </a:r>
            <a:endParaRPr lang="en-US"/>
          </a:p>
        </p:txBody>
      </p:sp>
      <p:sp>
        <p:nvSpPr>
          <p:cNvPr id="5" name="Slide Number Placeholder 4"/>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279442232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1117626-EBB6-4ED5-90F3-60877715D52A}" type="datetime1">
              <a:rPr lang="en-US" smtClean="0"/>
              <a:t>9/10/2021</a:t>
            </a:fld>
            <a:endParaRPr lang="en-US"/>
          </a:p>
        </p:txBody>
      </p:sp>
      <p:sp>
        <p:nvSpPr>
          <p:cNvPr id="3" name="Footer Placeholder 2"/>
          <p:cNvSpPr>
            <a:spLocks noGrp="1"/>
          </p:cNvSpPr>
          <p:nvPr>
            <p:ph type="ftr" sz="quarter" idx="11"/>
          </p:nvPr>
        </p:nvSpPr>
        <p:spPr/>
        <p:txBody>
          <a:bodyPr/>
          <a:lstStyle/>
          <a:p>
            <a:r>
              <a:rPr lang="fa-IR" smtClean="0"/>
              <a:t>ارائه سمینار تحقیق و تتبع نظری</a:t>
            </a:r>
            <a:endParaRPr lang="en-US"/>
          </a:p>
        </p:txBody>
      </p:sp>
      <p:sp>
        <p:nvSpPr>
          <p:cNvPr id="4" name="Slide Number Placeholder 3"/>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18447165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D9617E2-05A1-4D37-9E96-8EE8E0A15A8D}" type="datetime1">
              <a:rPr lang="en-US" smtClean="0"/>
              <a:t>9/10/2021</a:t>
            </a:fld>
            <a:endParaRPr lang="en-US"/>
          </a:p>
        </p:txBody>
      </p:sp>
      <p:sp>
        <p:nvSpPr>
          <p:cNvPr id="6" name="Footer Placeholder 5"/>
          <p:cNvSpPr>
            <a:spLocks noGrp="1"/>
          </p:cNvSpPr>
          <p:nvPr>
            <p:ph type="ftr" sz="quarter" idx="11"/>
          </p:nvPr>
        </p:nvSpPr>
        <p:spPr/>
        <p:txBody>
          <a:bodyPr/>
          <a:lstStyle/>
          <a:p>
            <a:r>
              <a:rPr lang="fa-IR" smtClean="0"/>
              <a:t>ارائه سمینار تحقیق و تتبع نظری</a:t>
            </a:r>
            <a:endParaRPr lang="en-US"/>
          </a:p>
        </p:txBody>
      </p:sp>
      <p:sp>
        <p:nvSpPr>
          <p:cNvPr id="7" name="Slide Number Placeholder 6"/>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40084816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F26A3AD2-C976-403A-BB3D-95464E3B8285}" type="datetime1">
              <a:rPr lang="en-US" smtClean="0"/>
              <a:t>9/10/2021</a:t>
            </a:fld>
            <a:endParaRPr lang="en-US"/>
          </a:p>
        </p:txBody>
      </p:sp>
      <p:sp>
        <p:nvSpPr>
          <p:cNvPr id="6" name="Footer Placeholder 5"/>
          <p:cNvSpPr>
            <a:spLocks noGrp="1"/>
          </p:cNvSpPr>
          <p:nvPr>
            <p:ph type="ftr" sz="quarter" idx="11"/>
          </p:nvPr>
        </p:nvSpPr>
        <p:spPr/>
        <p:txBody>
          <a:bodyPr/>
          <a:lstStyle/>
          <a:p>
            <a:r>
              <a:rPr lang="fa-IR" smtClean="0"/>
              <a:t>ارائه سمینار تحقیق و تتبع نظری</a:t>
            </a:r>
            <a:endParaRPr lang="en-US"/>
          </a:p>
        </p:txBody>
      </p:sp>
      <p:sp>
        <p:nvSpPr>
          <p:cNvPr id="7" name="Slide Number Placeholder 6"/>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23949347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9" name="Group 28"/>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0" y="4013200"/>
              <a:ext cx="448733" cy="2844800"/>
            </a:xfrm>
            <a:prstGeom prst="triangle">
              <a:avLst>
                <a:gd name="adj" fmla="val 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FC8AA9-7A3A-448E-8C22-8061782E78A0}" type="datetime1">
              <a:rPr lang="en-US" smtClean="0"/>
              <a:t>9/10/2021</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fa-IR" smtClean="0"/>
              <a:t>ارائه سمینار تحقیق و تتبع نظری</a:t>
            </a:r>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lumMod val="75000"/>
                  </a:schemeClr>
                </a:solidFill>
              </a:defRPr>
            </a:lvl1pPr>
          </a:lstStyle>
          <a:p>
            <a:fld id="{673085D7-8213-4061-9BD4-04BE85624B6A}" type="slidenum">
              <a:rPr lang="en-US" smtClean="0"/>
              <a:t>‹#›</a:t>
            </a:fld>
            <a:endParaRPr lang="en-US"/>
          </a:p>
        </p:txBody>
      </p:sp>
    </p:spTree>
    <p:extLst>
      <p:ext uri="{BB962C8B-B14F-4D97-AF65-F5344CB8AC3E}">
        <p14:creationId xmlns:p14="http://schemas.microsoft.com/office/powerpoint/2010/main" val="446262734"/>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Lst>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hf hdr="0" dt="0"/>
  <p:txStyles>
    <p:titleStyle>
      <a:lvl1pPr algn="l" defTabSz="457200" rtl="0" eaLnBrk="1" latinLnBrk="0" hangingPunct="1">
        <a:spcBef>
          <a:spcPct val="0"/>
        </a:spcBef>
        <a:buNone/>
        <a:defRPr sz="3600" kern="1200">
          <a:solidFill>
            <a:schemeClr val="accent1">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3.tmp"/><Relationship Id="rId5" Type="http://schemas.openxmlformats.org/officeDocument/2006/relationships/image" Target="../media/image1.emf"/><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2.png"/><Relationship Id="rId4"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slide" Target="slide20.xml"/><Relationship Id="rId3" Type="http://schemas.openxmlformats.org/officeDocument/2006/relationships/slideLayout" Target="../slideLayouts/slideLayout2.xml"/><Relationship Id="rId7" Type="http://schemas.openxmlformats.org/officeDocument/2006/relationships/slide" Target="slide1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slide" Target="slide8.xml"/><Relationship Id="rId5" Type="http://schemas.openxmlformats.org/officeDocument/2006/relationships/slide" Target="slide5.xml"/><Relationship Id="rId10" Type="http://schemas.openxmlformats.org/officeDocument/2006/relationships/image" Target="../media/image2.png"/><Relationship Id="rId4" Type="http://schemas.openxmlformats.org/officeDocument/2006/relationships/notesSlide" Target="../notesSlides/notesSlide4.xml"/><Relationship Id="rId9" Type="http://schemas.openxmlformats.org/officeDocument/2006/relationships/image" Target="../media/image1.emf"/></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fa-IR" b="1" dirty="0" smtClean="0">
                <a:solidFill>
                  <a:schemeClr val="tx1"/>
                </a:solidFill>
                <a:cs typeface="B Zar" panose="00000400000000000000" pitchFamily="2" charset="-78"/>
              </a:rPr>
              <a:t>بسم الله الرحمن الرحیم</a:t>
            </a:r>
            <a:endParaRPr lang="en-US" b="1" dirty="0">
              <a:solidFill>
                <a:schemeClr val="tx1"/>
              </a:solidFill>
              <a:cs typeface="B Zar" panose="00000400000000000000" pitchFamily="2" charset="-78"/>
            </a:endParaRPr>
          </a:p>
        </p:txBody>
      </p:sp>
      <p:sp>
        <p:nvSpPr>
          <p:cNvPr id="6" name="Footer Placeholder 5"/>
          <p:cNvSpPr>
            <a:spLocks noGrp="1"/>
          </p:cNvSpPr>
          <p:nvPr>
            <p:ph type="ftr" sz="quarter" idx="11"/>
          </p:nvPr>
        </p:nvSpPr>
        <p:spPr/>
        <p:txBody>
          <a:bodyPr/>
          <a:lstStyle/>
          <a:p>
            <a:r>
              <a:rPr lang="fa-IR" sz="2400" b="1" dirty="0" smtClean="0">
                <a:solidFill>
                  <a:srgbClr val="0070C0"/>
                </a:solidFill>
                <a:cs typeface="B Zar" panose="00000400000000000000" pitchFamily="2" charset="-78"/>
              </a:rPr>
              <a:t>سيزدهمين كنفرانس بين‌المللي كامپيوتر- گرجستان</a:t>
            </a:r>
            <a:endParaRPr lang="en-US" sz="2400" b="1" dirty="0">
              <a:solidFill>
                <a:srgbClr val="0070C0"/>
              </a:solidFill>
              <a:cs typeface="B Zar" panose="00000400000000000000" pitchFamily="2" charset="-78"/>
            </a:endParaRPr>
          </a:p>
        </p:txBody>
      </p:sp>
      <p:sp>
        <p:nvSpPr>
          <p:cNvPr id="7" name="Slide Number Placeholder 6"/>
          <p:cNvSpPr>
            <a:spLocks noGrp="1"/>
          </p:cNvSpPr>
          <p:nvPr>
            <p:ph type="sldNum" sz="quarter" idx="12"/>
          </p:nvPr>
        </p:nvSpPr>
        <p:spPr/>
        <p:txBody>
          <a:bodyPr/>
          <a:lstStyle/>
          <a:p>
            <a:fld id="{673085D7-8213-4061-9BD4-04BE85624B6A}" type="slidenum">
              <a:rPr lang="en-US" smtClean="0"/>
              <a:t>1</a:t>
            </a:fld>
            <a:endParaRPr lang="en-US"/>
          </a:p>
        </p:txBody>
      </p:sp>
      <p:pic>
        <p:nvPicPr>
          <p:cNvPr id="5" name="Picture 4"/>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80967" y="63064"/>
            <a:ext cx="1079500" cy="1486535"/>
          </a:xfrm>
          <a:prstGeom prst="rect">
            <a:avLst/>
          </a:prstGeom>
          <a:noFill/>
          <a:ln>
            <a:noFill/>
          </a:ln>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34333103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4127">
        <p15:prstTrans prst="peelOff"/>
      </p:transition>
    </mc:Choice>
    <mc:Fallback>
      <p:transition spd="slow" advTm="412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7334" y="1072055"/>
            <a:ext cx="8596668" cy="4969307"/>
          </a:xfrm>
        </p:spPr>
        <p:txBody>
          <a:bodyPr>
            <a:normAutofit/>
          </a:bodyPr>
          <a:lstStyle/>
          <a:p>
            <a:pPr marL="0" indent="0" algn="r" rtl="1">
              <a:lnSpc>
                <a:spcPct val="200000"/>
              </a:lnSpc>
              <a:spcBef>
                <a:spcPts val="200"/>
              </a:spcBef>
              <a:buNone/>
            </a:pPr>
            <a:r>
              <a:rPr lang="ar-SA" sz="2400" b="1" dirty="0">
                <a:latin typeface="Cambria" panose="02040503050406030204" pitchFamily="18" charset="0"/>
                <a:ea typeface="Times New Roman" panose="02020603050405020304" pitchFamily="18" charset="0"/>
                <a:cs typeface="B Zar" panose="00000400000000000000" pitchFamily="2" charset="-78"/>
              </a:rPr>
              <a:t>اطلاعات محتوایی و متنی</a:t>
            </a:r>
            <a:endParaRPr lang="en-US" sz="2400" b="1" dirty="0">
              <a:latin typeface="Cambria" panose="02040503050406030204" pitchFamily="18" charset="0"/>
              <a:ea typeface="Times New Roman" panose="02020603050405020304" pitchFamily="18" charset="0"/>
              <a:cs typeface="B Zar" panose="00000400000000000000" pitchFamily="2" charset="-78"/>
            </a:endParaRPr>
          </a:p>
          <a:p>
            <a:pPr marL="0" indent="0" algn="just" rtl="1">
              <a:lnSpc>
                <a:spcPct val="200000"/>
              </a:lnSpc>
              <a:buNone/>
            </a:pPr>
            <a:r>
              <a:rPr lang="ar-SA" sz="2400" dirty="0">
                <a:latin typeface="Calibri" panose="020F0502020204030204" pitchFamily="34" charset="0"/>
                <a:ea typeface="Calibri" panose="020F0502020204030204" pitchFamily="34" charset="0"/>
                <a:cs typeface="B Zar" panose="00000400000000000000" pitchFamily="2" charset="-78"/>
              </a:rPr>
              <a:t> </a:t>
            </a:r>
            <a:r>
              <a:rPr lang="ar-SA" sz="2400" dirty="0" smtClean="0">
                <a:latin typeface="Calibri" panose="020F0502020204030204" pitchFamily="34" charset="0"/>
                <a:ea typeface="Calibri" panose="020F0502020204030204" pitchFamily="34" charset="0"/>
                <a:cs typeface="B Zar" panose="00000400000000000000" pitchFamily="2" charset="-78"/>
              </a:rPr>
              <a:t> </a:t>
            </a:r>
            <a:r>
              <a:rPr lang="ar-SA" sz="2400" dirty="0">
                <a:latin typeface="Calibri" panose="020F0502020204030204" pitchFamily="34" charset="0"/>
                <a:ea typeface="Calibri" panose="020F0502020204030204" pitchFamily="34" charset="0"/>
                <a:cs typeface="B Zar" panose="00000400000000000000" pitchFamily="2" charset="-78"/>
              </a:rPr>
              <a:t>خصوصیات به صورت روبرو تقسیم میشوند: داخلی (به عنوان مثال ، نام نمادین ، نوع و محدوده) و بیرونی (</a:t>
            </a:r>
            <a:r>
              <a:rPr lang="ar-SA" sz="2400" dirty="0" smtClean="0">
                <a:latin typeface="Calibri" panose="020F0502020204030204" pitchFamily="34" charset="0"/>
                <a:ea typeface="Calibri" panose="020F0502020204030204" pitchFamily="34" charset="0"/>
                <a:cs typeface="B Zar" panose="00000400000000000000" pitchFamily="2" charset="-78"/>
              </a:rPr>
              <a:t>داده</a:t>
            </a:r>
            <a:r>
              <a:rPr lang="fa-IR" sz="2400" dirty="0" smtClean="0">
                <a:latin typeface="Calibri" panose="020F0502020204030204" pitchFamily="34" charset="0"/>
                <a:ea typeface="Calibri" panose="020F0502020204030204" pitchFamily="34" charset="0"/>
                <a:cs typeface="B Zar" panose="00000400000000000000" pitchFamily="2" charset="-78"/>
              </a:rPr>
              <a:t> </a:t>
            </a:r>
            <a:r>
              <a:rPr lang="ar-SA" sz="2400" dirty="0" smtClean="0">
                <a:latin typeface="Calibri" panose="020F0502020204030204" pitchFamily="34" charset="0"/>
                <a:ea typeface="Calibri" panose="020F0502020204030204" pitchFamily="34" charset="0"/>
                <a:cs typeface="B Zar" panose="00000400000000000000" pitchFamily="2" charset="-78"/>
              </a:rPr>
              <a:t>ها </a:t>
            </a:r>
            <a:r>
              <a:rPr lang="ar-SA" sz="2400" dirty="0">
                <a:latin typeface="Calibri" panose="020F0502020204030204" pitchFamily="34" charset="0"/>
                <a:ea typeface="Calibri" panose="020F0502020204030204" pitchFamily="34" charset="0"/>
                <a:cs typeface="B Zar" panose="00000400000000000000" pitchFamily="2" charset="-78"/>
              </a:rPr>
              <a:t>و جریان کنترل) .اطلاعات متنی به نام نمادین یک متغیر، نام عملکرد، نوع توسعه دهنده تعریف می</a:t>
            </a:r>
            <a:r>
              <a:rPr lang="fa-IR" sz="2400" dirty="0">
                <a:latin typeface="Calibri" panose="020F0502020204030204" pitchFamily="34" charset="0"/>
                <a:ea typeface="Calibri" panose="020F0502020204030204" pitchFamily="34" charset="0"/>
                <a:cs typeface="B Zar" panose="00000400000000000000" pitchFamily="2" charset="-78"/>
              </a:rPr>
              <a:t>‌</a:t>
            </a:r>
            <a:r>
              <a:rPr lang="ar-SA" sz="2400" dirty="0">
                <a:latin typeface="Calibri" panose="020F0502020204030204" pitchFamily="34" charset="0"/>
                <a:ea typeface="Calibri" panose="020F0502020204030204" pitchFamily="34" charset="0"/>
                <a:cs typeface="B Zar" panose="00000400000000000000" pitchFamily="2" charset="-78"/>
              </a:rPr>
              <a:t>شود.  نام (در صورت وجود) و مسیر فایل، اطلاعات زمینه به خواص دیگر آن اشاره دارد. </a:t>
            </a:r>
            <a:endParaRPr lang="en-US" sz="2400" dirty="0">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10</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33661" y="-6"/>
            <a:ext cx="1079500" cy="1486535"/>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
        <p:nvSpPr>
          <p:cNvPr id="7" name="Footer Placeholder 5"/>
          <p:cNvSpPr>
            <a:spLocks noGrp="1"/>
          </p:cNvSpPr>
          <p:nvPr>
            <p:ph type="ftr" sz="quarter" idx="11"/>
          </p:nvPr>
        </p:nvSpPr>
        <p:spPr>
          <a:xfrm>
            <a:off x="677334" y="6041362"/>
            <a:ext cx="6297612" cy="365125"/>
          </a:xfrm>
        </p:spPr>
        <p:txBody>
          <a:bodyPr/>
          <a:lstStyle/>
          <a:p>
            <a:r>
              <a:rPr lang="fa-IR" sz="2400" b="1" dirty="0" smtClean="0">
                <a:solidFill>
                  <a:srgbClr val="0070C0"/>
                </a:solidFill>
                <a:cs typeface="B Zar" panose="00000400000000000000" pitchFamily="2" charset="-78"/>
              </a:rPr>
              <a:t>سيزدهمين كنفرانس بين‌المللي كامپيوتر- گرجستان</a:t>
            </a:r>
            <a:endParaRPr lang="en-US" sz="2400" b="1" dirty="0">
              <a:solidFill>
                <a:srgbClr val="0070C0"/>
              </a:solidFill>
              <a:cs typeface="B Zar" panose="00000400000000000000" pitchFamily="2" charset="-78"/>
            </a:endParaRPr>
          </a:p>
        </p:txBody>
      </p:sp>
    </p:spTree>
    <p:extLst>
      <p:ext uri="{BB962C8B-B14F-4D97-AF65-F5344CB8AC3E}">
        <p14:creationId xmlns:p14="http://schemas.microsoft.com/office/powerpoint/2010/main" val="351031690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6804">
        <p15:prstTrans prst="peelOff"/>
      </p:transition>
    </mc:Choice>
    <mc:Fallback>
      <p:transition spd="slow" advTm="2680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2548758"/>
            <a:ext cx="8596668" cy="1320800"/>
          </a:xfrm>
        </p:spPr>
        <p:txBody>
          <a:bodyPr/>
          <a:lstStyle/>
          <a:p>
            <a:pPr algn="ctr" rtl="1">
              <a:lnSpc>
                <a:spcPct val="150000"/>
              </a:lnSpc>
            </a:pPr>
            <a:r>
              <a:rPr lang="fa-IR" b="1" u="sng" dirty="0">
                <a:solidFill>
                  <a:srgbClr val="0070C0"/>
                </a:solidFill>
                <a:cs typeface="B Zar" panose="00000400000000000000" pitchFamily="2" charset="-78"/>
              </a:rPr>
              <a:t>مروري بر كارهاي انجام شده در </a:t>
            </a:r>
            <a:r>
              <a:rPr lang="fa-IR" b="1" u="sng" dirty="0" smtClean="0">
                <a:solidFill>
                  <a:srgbClr val="0070C0"/>
                </a:solidFill>
                <a:cs typeface="B Zar" panose="00000400000000000000" pitchFamily="2" charset="-78"/>
              </a:rPr>
              <a:t>پژوهش</a:t>
            </a:r>
            <a:endParaRPr lang="fa-IR" b="1" u="sng"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11</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2" y="63058"/>
            <a:ext cx="1079500" cy="1486535"/>
          </a:xfrm>
          <a:prstGeom prst="rect">
            <a:avLst/>
          </a:prstGeom>
          <a:noFill/>
          <a:ln>
            <a:noFill/>
          </a:ln>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
        <p:nvSpPr>
          <p:cNvPr id="7" name="Footer Placeholder 5"/>
          <p:cNvSpPr>
            <a:spLocks noGrp="1"/>
          </p:cNvSpPr>
          <p:nvPr>
            <p:ph type="ftr" sz="quarter" idx="11"/>
          </p:nvPr>
        </p:nvSpPr>
        <p:spPr>
          <a:xfrm>
            <a:off x="677334" y="6041362"/>
            <a:ext cx="6297612" cy="365125"/>
          </a:xfrm>
        </p:spPr>
        <p:txBody>
          <a:bodyPr/>
          <a:lstStyle/>
          <a:p>
            <a:r>
              <a:rPr lang="fa-IR" sz="2400" b="1" dirty="0" smtClean="0">
                <a:solidFill>
                  <a:srgbClr val="0070C0"/>
                </a:solidFill>
                <a:cs typeface="B Zar" panose="00000400000000000000" pitchFamily="2" charset="-78"/>
              </a:rPr>
              <a:t>سيزدهمين كنفرانس بين‌المللي كامپيوتر- گرجستان</a:t>
            </a:r>
            <a:endParaRPr lang="en-US" sz="2400" b="1" dirty="0">
              <a:solidFill>
                <a:srgbClr val="0070C0"/>
              </a:solidFill>
              <a:cs typeface="B Zar" panose="00000400000000000000" pitchFamily="2" charset="-78"/>
            </a:endParaRPr>
          </a:p>
        </p:txBody>
      </p:sp>
    </p:spTree>
    <p:extLst>
      <p:ext uri="{BB962C8B-B14F-4D97-AF65-F5344CB8AC3E}">
        <p14:creationId xmlns:p14="http://schemas.microsoft.com/office/powerpoint/2010/main" val="252657190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4286">
        <p15:prstTrans prst="peelOff"/>
      </p:transition>
    </mc:Choice>
    <mc:Fallback>
      <p:transition spd="slow" advTm="2428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7334" y="1040525"/>
            <a:ext cx="8596668" cy="5000838"/>
          </a:xfrm>
        </p:spPr>
        <p:txBody>
          <a:bodyPr>
            <a:normAutofit/>
          </a:bodyPr>
          <a:lstStyle/>
          <a:p>
            <a:pPr marL="0" indent="0" algn="r" rtl="1">
              <a:lnSpc>
                <a:spcPct val="200000"/>
              </a:lnSpc>
              <a:spcBef>
                <a:spcPts val="200"/>
              </a:spcBef>
              <a:buNone/>
            </a:pPr>
            <a:r>
              <a:rPr lang="ar-SA" sz="2400" b="1" dirty="0">
                <a:latin typeface="Times New Roman" panose="02020603050405020304" pitchFamily="18" charset="0"/>
                <a:ea typeface="Times New Roman" panose="02020603050405020304" pitchFamily="18" charset="0"/>
                <a:cs typeface="B Zar" panose="00000400000000000000" pitchFamily="2" charset="-78"/>
              </a:rPr>
              <a:t>معناشناسی متغیرهای برنامه </a:t>
            </a:r>
            <a:endParaRPr lang="en-US" sz="2400" b="1" dirty="0">
              <a:latin typeface="Times New Roman" panose="02020603050405020304" pitchFamily="18" charset="0"/>
              <a:ea typeface="Times New Roman" panose="02020603050405020304" pitchFamily="18" charset="0"/>
              <a:cs typeface="B Zar" panose="00000400000000000000" pitchFamily="2" charset="-78"/>
            </a:endParaRPr>
          </a:p>
          <a:p>
            <a:pPr marL="0" marR="5080" indent="0" algn="just" rtl="1">
              <a:lnSpc>
                <a:spcPct val="200000"/>
              </a:lnSpc>
              <a:buNone/>
            </a:pPr>
            <a:r>
              <a:rPr lang="ar-SA" sz="2400" dirty="0">
                <a:latin typeface="Times New Roman" panose="02020603050405020304" pitchFamily="18" charset="0"/>
                <a:ea typeface="Times New Roman" panose="02020603050405020304" pitchFamily="18" charset="0"/>
                <a:cs typeface="B Zar" panose="00000400000000000000" pitchFamily="2" charset="-78"/>
              </a:rPr>
              <a:t> </a:t>
            </a:r>
            <a:r>
              <a:rPr lang="ar-SA" sz="2400" dirty="0" smtClean="0">
                <a:latin typeface="Calibri" panose="020F0502020204030204" pitchFamily="34" charset="0"/>
                <a:ea typeface="Calibri" panose="020F0502020204030204" pitchFamily="34" charset="0"/>
                <a:cs typeface="B Zar" panose="00000400000000000000" pitchFamily="2" charset="-78"/>
              </a:rPr>
              <a:t>در </a:t>
            </a:r>
            <a:r>
              <a:rPr lang="ar-SA" sz="2400" dirty="0">
                <a:latin typeface="Calibri" panose="020F0502020204030204" pitchFamily="34" charset="0"/>
                <a:ea typeface="Calibri" panose="020F0502020204030204" pitchFamily="34" charset="0"/>
                <a:cs typeface="B Zar" panose="00000400000000000000" pitchFamily="2" charset="-78"/>
              </a:rPr>
              <a:t>یک برنامه کامپیوتری ، متغیرها برای اهداف پیاده سازی خاص معرفی می شوند. اهدافی مانند معناشناسی استفاده متغیر. درک معانی کاربرد متغیر برای اکثر کارهای نگهداری و تکامل برای حسابرسی کد و  درک برنامه مورد نیاز است. برای این منظور ، هر دو متن (طرح نامگذاری و اطلاعات زمینه و جریان داده) یک متغیر باید بررسی شوند تا کاربرد متغیر آشکار شود.</a:t>
            </a:r>
            <a:endParaRPr lang="en-US" sz="2400" dirty="0">
              <a:latin typeface="Calibri" panose="020F0502020204030204" pitchFamily="34" charset="0"/>
              <a:ea typeface="Calibri" panose="020F0502020204030204" pitchFamily="34" charset="0"/>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12</a:t>
            </a:fld>
            <a:endParaRPr lang="en-US"/>
          </a:p>
        </p:txBody>
      </p:sp>
      <p:pic>
        <p:nvPicPr>
          <p:cNvPr id="10" name="Picture 9"/>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
        <p:nvSpPr>
          <p:cNvPr id="7" name="Footer Placeholder 5"/>
          <p:cNvSpPr>
            <a:spLocks noGrp="1"/>
          </p:cNvSpPr>
          <p:nvPr>
            <p:ph type="ftr" sz="quarter" idx="11"/>
          </p:nvPr>
        </p:nvSpPr>
        <p:spPr>
          <a:xfrm>
            <a:off x="677334" y="6041362"/>
            <a:ext cx="6297612" cy="365125"/>
          </a:xfrm>
        </p:spPr>
        <p:txBody>
          <a:bodyPr/>
          <a:lstStyle/>
          <a:p>
            <a:r>
              <a:rPr lang="fa-IR" sz="2400" b="1" dirty="0" smtClean="0">
                <a:solidFill>
                  <a:srgbClr val="0070C0"/>
                </a:solidFill>
                <a:cs typeface="B Zar" panose="00000400000000000000" pitchFamily="2" charset="-78"/>
              </a:rPr>
              <a:t>سيزدهمين كنفرانس بين‌المللي كامپيوتر- گرجستان</a:t>
            </a:r>
            <a:endParaRPr lang="en-US" sz="2400" b="1" dirty="0">
              <a:solidFill>
                <a:srgbClr val="0070C0"/>
              </a:solidFill>
              <a:cs typeface="B Zar" panose="00000400000000000000" pitchFamily="2" charset="-78"/>
            </a:endParaRPr>
          </a:p>
        </p:txBody>
      </p:sp>
    </p:spTree>
    <p:extLst>
      <p:ext uri="{BB962C8B-B14F-4D97-AF65-F5344CB8AC3E}">
        <p14:creationId xmlns:p14="http://schemas.microsoft.com/office/powerpoint/2010/main" val="75358175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1146">
        <p15:prstTrans prst="peelOff"/>
      </p:transition>
    </mc:Choice>
    <mc:Fallback>
      <p:transition spd="slow" advTm="2114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a:p>
        </p:txBody>
      </p:sp>
      <p:sp>
        <p:nvSpPr>
          <p:cNvPr id="5" name="Slide Number Placeholder 4"/>
          <p:cNvSpPr>
            <a:spLocks noGrp="1"/>
          </p:cNvSpPr>
          <p:nvPr>
            <p:ph type="sldNum" sz="quarter" idx="12"/>
          </p:nvPr>
        </p:nvSpPr>
        <p:spPr/>
        <p:txBody>
          <a:bodyPr/>
          <a:lstStyle/>
          <a:p>
            <a:fld id="{673085D7-8213-4061-9BD4-04BE85624B6A}" type="slidenum">
              <a:rPr lang="en-US" smtClean="0"/>
              <a:t>13</a:t>
            </a:fld>
            <a:endParaRPr lang="en-US"/>
          </a:p>
        </p:txBody>
      </p:sp>
      <p:pic>
        <p:nvPicPr>
          <p:cNvPr id="7" name="Picture 6"/>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8" name="Picture 7"/>
          <p:cNvPicPr/>
          <p:nvPr/>
        </p:nvPicPr>
        <p:blipFill rotWithShape="1">
          <a:blip r:embed="rId6">
            <a:extLst>
              <a:ext uri="{28A0092B-C50C-407E-A947-70E740481C1C}">
                <a14:useLocalDpi xmlns:a14="http://schemas.microsoft.com/office/drawing/2010/main" val="0"/>
              </a:ext>
            </a:extLst>
          </a:blip>
          <a:srcRect t="14480"/>
          <a:stretch/>
        </p:blipFill>
        <p:spPr bwMode="auto">
          <a:xfrm>
            <a:off x="914400" y="2276474"/>
            <a:ext cx="8359602" cy="3541001"/>
          </a:xfrm>
          <a:prstGeom prst="rect">
            <a:avLst/>
          </a:prstGeom>
          <a:ln>
            <a:noFill/>
          </a:ln>
          <a:extLst>
            <a:ext uri="{53640926-AAD7-44D8-BBD7-CCE9431645EC}">
              <a14:shadowObscured xmlns:a14="http://schemas.microsoft.com/office/drawing/2010/main"/>
            </a:ext>
          </a:extLst>
        </p:spPr>
      </p:pic>
      <p:sp>
        <p:nvSpPr>
          <p:cNvPr id="9" name="Rectangle 8"/>
          <p:cNvSpPr/>
          <p:nvPr/>
        </p:nvSpPr>
        <p:spPr>
          <a:xfrm>
            <a:off x="4380865" y="585118"/>
            <a:ext cx="3515707" cy="587853"/>
          </a:xfrm>
          <a:prstGeom prst="rect">
            <a:avLst/>
          </a:prstGeom>
        </p:spPr>
        <p:txBody>
          <a:bodyPr wrap="none">
            <a:spAutoFit/>
          </a:bodyPr>
          <a:lstStyle/>
          <a:p>
            <a:pPr algn="ctr" rtl="1">
              <a:lnSpc>
                <a:spcPct val="115000"/>
              </a:lnSpc>
              <a:spcAft>
                <a:spcPts val="0"/>
              </a:spcAft>
            </a:pPr>
            <a:r>
              <a:rPr lang="ar-SA" sz="2800" b="1" dirty="0">
                <a:latin typeface="Calibri" panose="020F0502020204030204" pitchFamily="34" charset="0"/>
                <a:ea typeface="Calibri" panose="020F0502020204030204" pitchFamily="34" charset="0"/>
                <a:cs typeface="B Zar" panose="00000400000000000000" pitchFamily="2" charset="-78"/>
              </a:rPr>
              <a:t>ذخیره متغیرهای رمز کاربر</a:t>
            </a:r>
            <a:endParaRPr lang="en-US" sz="2800" dirty="0">
              <a:effectLst/>
              <a:latin typeface="Calibri" panose="020F0502020204030204" pitchFamily="34" charset="0"/>
              <a:ea typeface="Calibri" panose="020F0502020204030204" pitchFamily="34" charset="0"/>
              <a:cs typeface="B Zar" panose="00000400000000000000" pitchFamily="2" charset="-78"/>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
        <p:nvSpPr>
          <p:cNvPr id="10" name="Footer Placeholder 5"/>
          <p:cNvSpPr>
            <a:spLocks noGrp="1"/>
          </p:cNvSpPr>
          <p:nvPr>
            <p:ph type="ftr" sz="quarter" idx="11"/>
          </p:nvPr>
        </p:nvSpPr>
        <p:spPr>
          <a:xfrm>
            <a:off x="677334" y="6041362"/>
            <a:ext cx="6297612" cy="365125"/>
          </a:xfrm>
        </p:spPr>
        <p:txBody>
          <a:bodyPr/>
          <a:lstStyle/>
          <a:p>
            <a:r>
              <a:rPr lang="fa-IR" sz="2400" b="1" dirty="0" smtClean="0">
                <a:solidFill>
                  <a:srgbClr val="0070C0"/>
                </a:solidFill>
                <a:cs typeface="B Zar" panose="00000400000000000000" pitchFamily="2" charset="-78"/>
              </a:rPr>
              <a:t>سيزدهمين كنفرانس بين‌المللي كامپيوتر- گرجستان</a:t>
            </a:r>
            <a:endParaRPr lang="en-US" sz="2400" b="1" dirty="0">
              <a:solidFill>
                <a:srgbClr val="0070C0"/>
              </a:solidFill>
              <a:cs typeface="B Zar" panose="00000400000000000000" pitchFamily="2" charset="-78"/>
            </a:endParaRPr>
          </a:p>
        </p:txBody>
      </p:sp>
    </p:spTree>
    <p:extLst>
      <p:ext uri="{BB962C8B-B14F-4D97-AF65-F5344CB8AC3E}">
        <p14:creationId xmlns:p14="http://schemas.microsoft.com/office/powerpoint/2010/main" val="163058927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0536">
        <p15:prstTrans prst="peelOff"/>
      </p:transition>
    </mc:Choice>
    <mc:Fallback>
      <p:transition spd="slow" advTm="2053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normAutofit/>
          </a:bodyPr>
          <a:lstStyle/>
          <a:p>
            <a:pPr algn="r"/>
            <a:r>
              <a:rPr lang="fa-IR" sz="3200" b="1" dirty="0" smtClean="0">
                <a:solidFill>
                  <a:schemeClr val="tx1"/>
                </a:solidFill>
                <a:cs typeface="B Zar" panose="00000400000000000000" pitchFamily="2" charset="-78"/>
              </a:rPr>
              <a:t>توضیح شکل صفحه قبل</a:t>
            </a:r>
            <a:endParaRPr lang="en-US" sz="3200" b="1" dirty="0">
              <a:solidFill>
                <a:schemeClr val="tx1"/>
              </a:solidFill>
              <a:cs typeface="B Zar" panose="00000400000000000000" pitchFamily="2" charset="-78"/>
            </a:endParaRPr>
          </a:p>
        </p:txBody>
      </p:sp>
      <p:sp>
        <p:nvSpPr>
          <p:cNvPr id="10" name="Content Placeholder 9"/>
          <p:cNvSpPr>
            <a:spLocks noGrp="1"/>
          </p:cNvSpPr>
          <p:nvPr>
            <p:ph idx="1"/>
          </p:nvPr>
        </p:nvSpPr>
        <p:spPr/>
        <p:txBody>
          <a:bodyPr>
            <a:normAutofit fontScale="92500" lnSpcReduction="20000"/>
          </a:bodyPr>
          <a:lstStyle/>
          <a:p>
            <a:pPr algn="just" rtl="1">
              <a:lnSpc>
                <a:spcPct val="200000"/>
              </a:lnSpc>
            </a:pPr>
            <a:r>
              <a:rPr lang="ar-SA" sz="2400" dirty="0">
                <a:latin typeface="Calibri" panose="020F0502020204030204" pitchFamily="34" charset="0"/>
                <a:ea typeface="Calibri" panose="020F0502020204030204" pitchFamily="34" charset="0"/>
                <a:cs typeface="B Zar" panose="00000400000000000000" pitchFamily="2" charset="-78"/>
              </a:rPr>
              <a:t>وظیفه شناسایی متغیرهایی را که رمزهای ورود کاربر را ذخیره می کنند ، در نظر بگیرید</a:t>
            </a:r>
            <a:r>
              <a:rPr lang="en-US" sz="2400" dirty="0">
                <a:latin typeface="Calibri" panose="020F0502020204030204" pitchFamily="34" charset="0"/>
                <a:ea typeface="Calibri" panose="020F0502020204030204" pitchFamily="34" charset="0"/>
                <a:cs typeface="B Zar" panose="00000400000000000000" pitchFamily="2" charset="-78"/>
              </a:rPr>
              <a:t>.</a:t>
            </a:r>
            <a:r>
              <a:rPr lang="en-US" sz="2400" b="1" dirty="0">
                <a:latin typeface="Calibri" panose="020F0502020204030204" pitchFamily="34" charset="0"/>
                <a:ea typeface="Calibri" panose="020F0502020204030204" pitchFamily="34" charset="0"/>
                <a:cs typeface="B Zar" panose="00000400000000000000" pitchFamily="2" charset="-78"/>
              </a:rPr>
              <a:t> </a:t>
            </a:r>
            <a:r>
              <a:rPr lang="ar-SA" sz="2400" dirty="0">
                <a:latin typeface="Calibri" panose="020F0502020204030204" pitchFamily="34" charset="0"/>
                <a:ea typeface="Calibri" panose="020F0502020204030204" pitchFamily="34" charset="0"/>
                <a:cs typeface="B Zar" panose="00000400000000000000" pitchFamily="2" charset="-78"/>
              </a:rPr>
              <a:t>وظیفه آن بررسی نحوه محافظت از رمزهای عبور در یک سیستم می باشد. </a:t>
            </a:r>
            <a:r>
              <a:rPr lang="ar-SA" sz="2400" b="1" dirty="0">
                <a:latin typeface="Calibri" panose="020F0502020204030204" pitchFamily="34" charset="0"/>
                <a:ea typeface="Calibri" panose="020F0502020204030204" pitchFamily="34" charset="0"/>
                <a:cs typeface="B Zar" panose="00000400000000000000" pitchFamily="2" charset="-78"/>
              </a:rPr>
              <a:t> </a:t>
            </a:r>
            <a:r>
              <a:rPr lang="ar-SA" sz="2400" dirty="0">
                <a:latin typeface="Calibri" panose="020F0502020204030204" pitchFamily="34" charset="0"/>
                <a:ea typeface="Calibri" panose="020F0502020204030204" pitchFamily="34" charset="0"/>
                <a:cs typeface="B Zar" panose="00000400000000000000" pitchFamily="2" charset="-78"/>
              </a:rPr>
              <a:t>همانطور که در </a:t>
            </a:r>
            <a:r>
              <a:rPr lang="ar-SA" sz="2400" dirty="0" smtClean="0">
                <a:latin typeface="Calibri" panose="020F0502020204030204" pitchFamily="34" charset="0"/>
                <a:ea typeface="Calibri" panose="020F0502020204030204" pitchFamily="34" charset="0"/>
                <a:cs typeface="B Zar" panose="00000400000000000000" pitchFamily="2" charset="-78"/>
              </a:rPr>
              <a:t>شکل</a:t>
            </a:r>
            <a:r>
              <a:rPr lang="fa-IR" sz="2400" dirty="0">
                <a:latin typeface="Calibri" panose="020F0502020204030204" pitchFamily="34" charset="0"/>
                <a:ea typeface="Calibri" panose="020F0502020204030204" pitchFamily="34" charset="0"/>
                <a:cs typeface="B Zar" panose="00000400000000000000" pitchFamily="2" charset="-78"/>
              </a:rPr>
              <a:t> </a:t>
            </a:r>
            <a:r>
              <a:rPr lang="fa-IR" sz="2400" dirty="0" smtClean="0">
                <a:latin typeface="Calibri" panose="020F0502020204030204" pitchFamily="34" charset="0"/>
                <a:ea typeface="Calibri" panose="020F0502020204030204" pitchFamily="34" charset="0"/>
                <a:cs typeface="B Zar" panose="00000400000000000000" pitchFamily="2" charset="-78"/>
              </a:rPr>
              <a:t>اسلاید صفحه قبل،</a:t>
            </a:r>
            <a:r>
              <a:rPr lang="ar-SA" sz="2400" dirty="0" smtClean="0">
                <a:latin typeface="Calibri" panose="020F0502020204030204" pitchFamily="34" charset="0"/>
                <a:ea typeface="Calibri" panose="020F0502020204030204" pitchFamily="34" charset="0"/>
                <a:cs typeface="B Zar" panose="00000400000000000000" pitchFamily="2" charset="-78"/>
              </a:rPr>
              <a:t> </a:t>
            </a:r>
            <a:r>
              <a:rPr lang="ar-SA" sz="2400" dirty="0">
                <a:latin typeface="Calibri" panose="020F0502020204030204" pitchFamily="34" charset="0"/>
                <a:ea typeface="Calibri" panose="020F0502020204030204" pitchFamily="34" charset="0"/>
                <a:cs typeface="B Zar" panose="00000400000000000000" pitchFamily="2" charset="-78"/>
              </a:rPr>
              <a:t>نشان داده شده است ، یک مهندس امنیت باید متغیرهایی را که نام آنها شبیه به است جستجو کند کلمه "رمز عبور" (به عنوان مثال ، </a:t>
            </a:r>
            <a:r>
              <a:rPr lang="en-US" sz="2400" dirty="0">
                <a:latin typeface="Calibri" panose="020F0502020204030204" pitchFamily="34" charset="0"/>
                <a:ea typeface="Calibri" panose="020F0502020204030204" pitchFamily="34" charset="0"/>
                <a:cs typeface="B Zar" panose="00000400000000000000" pitchFamily="2" charset="-78"/>
              </a:rPr>
              <a:t>"</a:t>
            </a:r>
            <a:r>
              <a:rPr lang="en-US" sz="2400" dirty="0" err="1">
                <a:latin typeface="Calibri" panose="020F0502020204030204" pitchFamily="34" charset="0"/>
                <a:ea typeface="Calibri" panose="020F0502020204030204" pitchFamily="34" charset="0"/>
                <a:cs typeface="B Zar" panose="00000400000000000000" pitchFamily="2" charset="-78"/>
              </a:rPr>
              <a:t>pwd</a:t>
            </a:r>
            <a:r>
              <a:rPr lang="en-US" sz="2400" dirty="0">
                <a:latin typeface="Calibri" panose="020F0502020204030204" pitchFamily="34" charset="0"/>
                <a:ea typeface="Calibri" panose="020F0502020204030204" pitchFamily="34" charset="0"/>
                <a:cs typeface="B Zar" panose="00000400000000000000" pitchFamily="2" charset="-78"/>
              </a:rPr>
              <a:t>" </a:t>
            </a:r>
            <a:r>
              <a:rPr lang="ar-SA" sz="2400" dirty="0">
                <a:latin typeface="Calibri" panose="020F0502020204030204" pitchFamily="34" charset="0"/>
                <a:ea typeface="Calibri" panose="020F0502020204030204" pitchFamily="34" charset="0"/>
                <a:cs typeface="B Zar" panose="00000400000000000000" pitchFamily="2" charset="-78"/>
              </a:rPr>
              <a:t>، </a:t>
            </a:r>
            <a:r>
              <a:rPr lang="en-US" sz="2400" dirty="0">
                <a:latin typeface="Calibri" panose="020F0502020204030204" pitchFamily="34" charset="0"/>
                <a:ea typeface="Calibri" panose="020F0502020204030204" pitchFamily="34" charset="0"/>
                <a:cs typeface="B Zar" panose="00000400000000000000" pitchFamily="2" charset="-78"/>
              </a:rPr>
              <a:t>"</a:t>
            </a:r>
            <a:r>
              <a:rPr lang="en-US" sz="2400" dirty="0" err="1">
                <a:latin typeface="Calibri" panose="020F0502020204030204" pitchFamily="34" charset="0"/>
                <a:ea typeface="Calibri" panose="020F0502020204030204" pitchFamily="34" charset="0"/>
                <a:cs typeface="B Zar" panose="00000400000000000000" pitchFamily="2" charset="-78"/>
              </a:rPr>
              <a:t>passwd</a:t>
            </a:r>
            <a:r>
              <a:rPr lang="en-US" sz="2400" dirty="0">
                <a:latin typeface="Calibri" panose="020F0502020204030204" pitchFamily="34" charset="0"/>
                <a:ea typeface="Calibri" panose="020F0502020204030204" pitchFamily="34" charset="0"/>
                <a:cs typeface="B Zar" panose="00000400000000000000" pitchFamily="2" charset="-78"/>
              </a:rPr>
              <a:t>" </a:t>
            </a:r>
            <a:r>
              <a:rPr lang="ar-SA" sz="2400" dirty="0">
                <a:latin typeface="Calibri" panose="020F0502020204030204" pitchFamily="34" charset="0"/>
                <a:ea typeface="Calibri" panose="020F0502020204030204" pitchFamily="34" charset="0"/>
                <a:cs typeface="B Zar" panose="00000400000000000000" pitchFamily="2" charset="-78"/>
              </a:rPr>
              <a:t>و</a:t>
            </a:r>
            <a:r>
              <a:rPr lang="en-US" sz="2400" dirty="0">
                <a:latin typeface="Calibri" panose="020F0502020204030204" pitchFamily="34" charset="0"/>
                <a:ea typeface="Calibri" panose="020F0502020204030204" pitchFamily="34" charset="0"/>
                <a:cs typeface="B Zar" panose="00000400000000000000" pitchFamily="2" charset="-78"/>
              </a:rPr>
              <a:t> "</a:t>
            </a:r>
            <a:r>
              <a:rPr lang="en-US" sz="2400" dirty="0" err="1">
                <a:latin typeface="Calibri" panose="020F0502020204030204" pitchFamily="34" charset="0"/>
                <a:ea typeface="Calibri" panose="020F0502020204030204" pitchFamily="34" charset="0"/>
                <a:cs typeface="B Zar" panose="00000400000000000000" pitchFamily="2" charset="-78"/>
              </a:rPr>
              <a:t>pass_word</a:t>
            </a:r>
            <a:r>
              <a:rPr lang="en-US" sz="2400" dirty="0">
                <a:latin typeface="Calibri" panose="020F0502020204030204" pitchFamily="34" charset="0"/>
                <a:ea typeface="Calibri" panose="020F0502020204030204" pitchFamily="34" charset="0"/>
                <a:cs typeface="B Zar" panose="00000400000000000000" pitchFamily="2" charset="-78"/>
              </a:rPr>
              <a:t>" </a:t>
            </a:r>
            <a:r>
              <a:rPr lang="ar-SA" sz="2400" dirty="0">
                <a:latin typeface="Calibri" panose="020F0502020204030204" pitchFamily="34" charset="0"/>
                <a:ea typeface="Calibri" panose="020F0502020204030204" pitchFamily="34" charset="0"/>
                <a:cs typeface="B Zar" panose="00000400000000000000" pitchFamily="2" charset="-78"/>
              </a:rPr>
              <a:t>) ، </a:t>
            </a:r>
            <a:r>
              <a:rPr lang="en-US" sz="2400" dirty="0">
                <a:latin typeface="Calibri" panose="020F0502020204030204" pitchFamily="34" charset="0"/>
                <a:ea typeface="Calibri" panose="020F0502020204030204" pitchFamily="34" charset="0"/>
                <a:cs typeface="B Zar" panose="00000400000000000000" pitchFamily="2" charset="-78"/>
              </a:rPr>
              <a:t>· </a:t>
            </a:r>
            <a:r>
              <a:rPr lang="ar-SA" sz="2400" dirty="0">
                <a:latin typeface="Calibri" panose="020F0502020204030204" pitchFamily="34" charset="0"/>
                <a:ea typeface="Calibri" panose="020F0502020204030204" pitchFamily="34" charset="0"/>
                <a:cs typeface="B Zar" panose="00000400000000000000" pitchFamily="2" charset="-78"/>
              </a:rPr>
              <a:t>متغیرهایی را  که نوعشان  می تواند اطلاعات رمز عبور (به عنوان مثال ، رشته) را ذخیره کند و متغیرهایی را که زمینه آنهاست جستجو کند.</a:t>
            </a:r>
            <a:endParaRPr lang="en-US" sz="2400" dirty="0">
              <a:latin typeface="Calibri" panose="020F0502020204030204" pitchFamily="34" charset="0"/>
              <a:ea typeface="Calibri" panose="020F0502020204030204" pitchFamily="34" charset="0"/>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14</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
        <p:nvSpPr>
          <p:cNvPr id="8" name="Footer Placeholder 5"/>
          <p:cNvSpPr>
            <a:spLocks noGrp="1"/>
          </p:cNvSpPr>
          <p:nvPr>
            <p:ph type="ftr" sz="quarter" idx="11"/>
          </p:nvPr>
        </p:nvSpPr>
        <p:spPr>
          <a:xfrm>
            <a:off x="677334" y="6041362"/>
            <a:ext cx="6297612" cy="365125"/>
          </a:xfrm>
        </p:spPr>
        <p:txBody>
          <a:bodyPr/>
          <a:lstStyle/>
          <a:p>
            <a:r>
              <a:rPr lang="fa-IR" sz="2400" b="1" dirty="0" smtClean="0">
                <a:solidFill>
                  <a:srgbClr val="0070C0"/>
                </a:solidFill>
                <a:cs typeface="B Zar" panose="00000400000000000000" pitchFamily="2" charset="-78"/>
              </a:rPr>
              <a:t>سيزدهمين كنفرانس بين‌المللي كامپيوتر- گرجستان</a:t>
            </a:r>
            <a:endParaRPr lang="en-US" sz="2400" b="1" dirty="0">
              <a:solidFill>
                <a:srgbClr val="0070C0"/>
              </a:solidFill>
              <a:cs typeface="B Zar" panose="00000400000000000000" pitchFamily="2" charset="-78"/>
            </a:endParaRPr>
          </a:p>
        </p:txBody>
      </p:sp>
    </p:spTree>
    <p:extLst>
      <p:ext uri="{BB962C8B-B14F-4D97-AF65-F5344CB8AC3E}">
        <p14:creationId xmlns:p14="http://schemas.microsoft.com/office/powerpoint/2010/main" val="428692629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486">
        <p15:prstTrans prst="peelOff"/>
      </p:transition>
    </mc:Choice>
    <mc:Fallback>
      <p:transition spd="slow" advTm="248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7334" y="898635"/>
            <a:ext cx="8596668" cy="5142728"/>
          </a:xfrm>
        </p:spPr>
        <p:txBody>
          <a:bodyPr>
            <a:normAutofit/>
          </a:bodyPr>
          <a:lstStyle/>
          <a:p>
            <a:pPr marL="0" lvl="0" indent="0" algn="justLow" defTabSz="914400" rtl="1" eaLnBrk="0" fontAlgn="base" hangingPunct="0">
              <a:lnSpc>
                <a:spcPct val="150000"/>
              </a:lnSpc>
              <a:spcBef>
                <a:spcPct val="0"/>
              </a:spcBef>
              <a:spcAft>
                <a:spcPct val="0"/>
              </a:spcAft>
              <a:buClrTx/>
              <a:buSz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ar-SA" altLang="en-US" sz="2400" b="1" dirty="0">
                <a:solidFill>
                  <a:schemeClr val="tx1"/>
                </a:solidFill>
                <a:latin typeface="Arial" panose="020B0604020202020204" pitchFamily="34" charset="0"/>
                <a:ea typeface="Times New Roman" panose="02020603050405020304" pitchFamily="18" charset="0"/>
                <a:cs typeface="B Zar" panose="00000400000000000000" pitchFamily="2" charset="-78"/>
              </a:rPr>
              <a:t>انتخاب بین </a:t>
            </a:r>
            <a:r>
              <a:rPr lang="en-US" altLang="en-US" sz="2400" dirty="0">
                <a:solidFill>
                  <a:schemeClr val="tx1"/>
                </a:solidFill>
                <a:latin typeface="Arial" panose="020B0604020202020204" pitchFamily="34" charset="0"/>
                <a:ea typeface="Times New Roman" panose="02020603050405020304" pitchFamily="18" charset="0"/>
                <a:cs typeface="B Zar" panose="00000400000000000000" pitchFamily="2" charset="-78"/>
              </a:rPr>
              <a:t>OP-TEE</a:t>
            </a:r>
            <a:r>
              <a:rPr lang="en-US" altLang="en-US" sz="2400" b="1" dirty="0">
                <a:solidFill>
                  <a:schemeClr val="tx1"/>
                </a:solidFill>
                <a:latin typeface="Arial" panose="020B0604020202020204" pitchFamily="34" charset="0"/>
                <a:ea typeface="Times New Roman" panose="02020603050405020304" pitchFamily="18" charset="0"/>
                <a:cs typeface="B Zar" panose="00000400000000000000" pitchFamily="2" charset="-78"/>
              </a:rPr>
              <a:t> </a:t>
            </a:r>
            <a:r>
              <a:rPr lang="ar-SA" altLang="en-US" sz="2400" b="1" dirty="0">
                <a:solidFill>
                  <a:schemeClr val="tx1"/>
                </a:solidFill>
                <a:latin typeface="Arial" panose="020B0604020202020204" pitchFamily="34" charset="0"/>
                <a:ea typeface="Times New Roman" panose="02020603050405020304" pitchFamily="18" charset="0"/>
                <a:cs typeface="B Zar" panose="00000400000000000000" pitchFamily="2" charset="-78"/>
              </a:rPr>
              <a:t>یا </a:t>
            </a:r>
            <a:r>
              <a:rPr lang="en-US" altLang="en-US" sz="2400" dirty="0">
                <a:solidFill>
                  <a:schemeClr val="tx1"/>
                </a:solidFill>
                <a:latin typeface="Arial" panose="020B0604020202020204" pitchFamily="34" charset="0"/>
                <a:ea typeface="Times New Roman" panose="02020603050405020304" pitchFamily="18" charset="0"/>
                <a:cs typeface="B Zar" panose="00000400000000000000" pitchFamily="2" charset="-78"/>
              </a:rPr>
              <a:t>SGX</a:t>
            </a:r>
            <a:r>
              <a:rPr lang="en-US" altLang="en-US" sz="2400" b="1" dirty="0">
                <a:solidFill>
                  <a:schemeClr val="tx1"/>
                </a:solidFill>
                <a:latin typeface="Arial" panose="020B0604020202020204" pitchFamily="34" charset="0"/>
                <a:ea typeface="Times New Roman" panose="02020603050405020304" pitchFamily="18" charset="0"/>
                <a:cs typeface="B Zar" panose="00000400000000000000" pitchFamily="2" charset="-78"/>
              </a:rPr>
              <a:t> </a:t>
            </a:r>
            <a:endParaRPr lang="fa-IR" altLang="en-US" sz="2400" b="1" dirty="0" smtClean="0">
              <a:solidFill>
                <a:schemeClr val="tx1"/>
              </a:solidFill>
              <a:latin typeface="Arial" panose="020B0604020202020204" pitchFamily="34" charset="0"/>
              <a:ea typeface="Times New Roman" panose="02020603050405020304" pitchFamily="18" charset="0"/>
              <a:cs typeface="B Zar" panose="00000400000000000000" pitchFamily="2" charset="-78"/>
            </a:endParaRPr>
          </a:p>
          <a:p>
            <a:pPr marL="0" lvl="0" indent="0" algn="justLow" defTabSz="914400" rtl="1" eaLnBrk="0" fontAlgn="base" hangingPunct="0">
              <a:lnSpc>
                <a:spcPct val="150000"/>
              </a:lnSpc>
              <a:spcBef>
                <a:spcPct val="0"/>
              </a:spcBef>
              <a:spcAft>
                <a:spcPct val="0"/>
              </a:spcAft>
              <a:buClrTx/>
              <a:buSz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endParaRPr lang="en-US" altLang="en-US" sz="2400" dirty="0">
              <a:solidFill>
                <a:schemeClr val="tx1"/>
              </a:solidFill>
              <a:latin typeface="Arial" panose="020B0604020202020204" pitchFamily="34" charset="0"/>
              <a:ea typeface="Times New Roman" panose="02020603050405020304" pitchFamily="18" charset="0"/>
              <a:cs typeface="B Zar" panose="00000400000000000000" pitchFamily="2" charset="-78"/>
            </a:endParaRPr>
          </a:p>
          <a:p>
            <a:pPr marL="0" lvl="0" indent="0" algn="justLow" defTabSz="914400" rtl="1" eaLnBrk="0" fontAlgn="base" hangingPunct="0">
              <a:lnSpc>
                <a:spcPct val="150000"/>
              </a:lnSpc>
              <a:spcBef>
                <a:spcPct val="0"/>
              </a:spcBef>
              <a:spcAft>
                <a:spcPct val="0"/>
              </a:spcAft>
              <a:buClrTx/>
              <a:buSz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fa-IR" altLang="en-US" sz="2400" dirty="0" smtClean="0">
                <a:solidFill>
                  <a:schemeClr val="tx1"/>
                </a:solidFill>
                <a:latin typeface="Times New Roman" panose="02020603050405020304" pitchFamily="18" charset="0"/>
                <a:ea typeface="Times New Roman" panose="02020603050405020304" pitchFamily="18" charset="0"/>
                <a:cs typeface="B Zar" panose="00000400000000000000" pitchFamily="2" charset="-78"/>
              </a:rPr>
              <a:t>جدول اسلاید بعدی ، شاخص </a:t>
            </a:r>
            <a:r>
              <a:rPr lang="fa-IR" altLang="en-US"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عملکرد عملکرد (</a:t>
            </a:r>
            <a:r>
              <a:rPr lang="en-US" altLang="en-US" sz="2400" dirty="0">
                <a:solidFill>
                  <a:schemeClr val="tx1"/>
                </a:solidFill>
                <a:latin typeface="Courier New" panose="02070309020205020404" pitchFamily="49" charset="0"/>
                <a:ea typeface="Times New Roman" panose="02020603050405020304" pitchFamily="18" charset="0"/>
                <a:cs typeface="B Zar" panose="00000400000000000000" pitchFamily="2" charset="-78"/>
              </a:rPr>
              <a:t>FPI</a:t>
            </a:r>
            <a:r>
              <a:rPr lang="fa-IR" altLang="en-US"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 هر یک از معیارهای خرد را برای </a:t>
            </a:r>
            <a:r>
              <a:rPr lang="en-US" altLang="en-US" sz="2400" dirty="0">
                <a:solidFill>
                  <a:schemeClr val="tx1"/>
                </a:solidFill>
                <a:latin typeface="Courier New" panose="02070309020205020404" pitchFamily="49" charset="0"/>
                <a:ea typeface="Times New Roman" panose="02020603050405020304" pitchFamily="18" charset="0"/>
                <a:cs typeface="B Zar" panose="00000400000000000000" pitchFamily="2" charset="-78"/>
              </a:rPr>
              <a:t>OPTEE</a:t>
            </a:r>
            <a:r>
              <a:rPr lang="fa-IR" altLang="en-US"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 و </a:t>
            </a:r>
            <a:r>
              <a:rPr lang="en-US" altLang="en-US" sz="2400" dirty="0">
                <a:solidFill>
                  <a:schemeClr val="tx1"/>
                </a:solidFill>
                <a:latin typeface="Courier New" panose="02070309020205020404" pitchFamily="49" charset="0"/>
                <a:ea typeface="Times New Roman" panose="02020603050405020304" pitchFamily="18" charset="0"/>
                <a:cs typeface="B Zar" panose="00000400000000000000" pitchFamily="2" charset="-78"/>
              </a:rPr>
              <a:t>SGX</a:t>
            </a:r>
            <a:r>
              <a:rPr lang="fa-IR" altLang="en-US"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 را نشان می دهد . به طور کلی ، ارزش </a:t>
            </a:r>
            <a:r>
              <a:rPr lang="en-US" altLang="en-US" sz="2400" dirty="0">
                <a:solidFill>
                  <a:schemeClr val="tx1"/>
                </a:solidFill>
                <a:latin typeface="Courier New" panose="02070309020205020404" pitchFamily="49" charset="0"/>
                <a:ea typeface="Times New Roman" panose="02020603050405020304" pitchFamily="18" charset="0"/>
                <a:cs typeface="B Zar" panose="00000400000000000000" pitchFamily="2" charset="-78"/>
              </a:rPr>
              <a:t>FPI</a:t>
            </a:r>
            <a:r>
              <a:rPr lang="fa-IR" altLang="en-US"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 برای هر دو </a:t>
            </a:r>
            <a:r>
              <a:rPr lang="en-US" altLang="en-US" sz="2400" dirty="0">
                <a:solidFill>
                  <a:schemeClr val="tx1"/>
                </a:solidFill>
                <a:latin typeface="Courier New" panose="02070309020205020404" pitchFamily="49" charset="0"/>
                <a:ea typeface="Times New Roman" panose="02020603050405020304" pitchFamily="18" charset="0"/>
                <a:cs typeface="B Zar" panose="00000400000000000000" pitchFamily="2" charset="-78"/>
              </a:rPr>
              <a:t>TEE</a:t>
            </a:r>
            <a:r>
              <a:rPr lang="fa-IR" altLang="en-US"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 در همه معیارها قابل مقایسه است. هرچه سرعت اجرا قبل از انتقال به </a:t>
            </a:r>
            <a:r>
              <a:rPr lang="en-US" altLang="en-US" sz="2400" dirty="0">
                <a:solidFill>
                  <a:schemeClr val="tx1"/>
                </a:solidFill>
                <a:latin typeface="Courier New" panose="02070309020205020404" pitchFamily="49" charset="0"/>
                <a:ea typeface="Times New Roman" panose="02020603050405020304" pitchFamily="18" charset="0"/>
                <a:cs typeface="B Zar" panose="00000400000000000000" pitchFamily="2" charset="-78"/>
              </a:rPr>
              <a:t>TEE</a:t>
            </a:r>
            <a:r>
              <a:rPr lang="fa-IR" altLang="en-US"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 بیشتر باشد ، مقدار </a:t>
            </a:r>
            <a:r>
              <a:rPr lang="en-US" altLang="en-US" sz="2400" dirty="0">
                <a:solidFill>
                  <a:schemeClr val="tx1"/>
                </a:solidFill>
                <a:latin typeface="Courier New" panose="02070309020205020404" pitchFamily="49" charset="0"/>
                <a:ea typeface="Times New Roman" panose="02020603050405020304" pitchFamily="18" charset="0"/>
                <a:cs typeface="B Zar" panose="00000400000000000000" pitchFamily="2" charset="-78"/>
              </a:rPr>
              <a:t>FPI</a:t>
            </a:r>
            <a:r>
              <a:rPr lang="fa-IR" altLang="en-US"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 بزرگتر است.</a:t>
            </a:r>
            <a:r>
              <a:rPr lang="fa-IR" altLang="en-US" sz="2400" b="1" dirty="0">
                <a:solidFill>
                  <a:schemeClr val="tx1"/>
                </a:solidFill>
                <a:latin typeface="Times New Roman" panose="02020603050405020304" pitchFamily="18" charset="0"/>
                <a:ea typeface="Calibri" panose="020F0502020204030204" pitchFamily="34" charset="0"/>
                <a:cs typeface="B Zar" panose="00000400000000000000" pitchFamily="2" charset="-78"/>
              </a:rPr>
              <a:t> </a:t>
            </a:r>
            <a:r>
              <a:rPr lang="fa-IR" altLang="en-US"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(یعنی بیشتر از کاهش عملکرد).  دلیل آن این است که اگر یک تابع سریع اجرا شود ؛ هزینه های اضافی کانال ارتباطی  وجود دارد. </a:t>
            </a:r>
            <a:endParaRPr lang="fa-IR" altLang="en-US" sz="2400" dirty="0">
              <a:solidFill>
                <a:schemeClr val="tx1"/>
              </a:solidFill>
              <a:latin typeface="Arial" panose="020B0604020202020204" pitchFamily="34" charset="0"/>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15</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
        <p:nvSpPr>
          <p:cNvPr id="8" name="Footer Placeholder 5"/>
          <p:cNvSpPr>
            <a:spLocks noGrp="1"/>
          </p:cNvSpPr>
          <p:nvPr>
            <p:ph type="ftr" sz="quarter" idx="11"/>
          </p:nvPr>
        </p:nvSpPr>
        <p:spPr>
          <a:xfrm>
            <a:off x="677334" y="6041362"/>
            <a:ext cx="6297612" cy="365125"/>
          </a:xfrm>
        </p:spPr>
        <p:txBody>
          <a:bodyPr/>
          <a:lstStyle/>
          <a:p>
            <a:r>
              <a:rPr lang="fa-IR" sz="2400" b="1" dirty="0" smtClean="0">
                <a:solidFill>
                  <a:srgbClr val="0070C0"/>
                </a:solidFill>
                <a:cs typeface="B Zar" panose="00000400000000000000" pitchFamily="2" charset="-78"/>
              </a:rPr>
              <a:t>سيزدهمين كنفرانس بين‌المللي كامپيوتر- گرجستان</a:t>
            </a:r>
            <a:endParaRPr lang="en-US" sz="2400" b="1" dirty="0">
              <a:solidFill>
                <a:srgbClr val="0070C0"/>
              </a:solidFill>
              <a:cs typeface="B Zar" panose="00000400000000000000" pitchFamily="2" charset="-78"/>
            </a:endParaRPr>
          </a:p>
        </p:txBody>
      </p:sp>
    </p:spTree>
    <p:extLst>
      <p:ext uri="{BB962C8B-B14F-4D97-AF65-F5344CB8AC3E}">
        <p14:creationId xmlns:p14="http://schemas.microsoft.com/office/powerpoint/2010/main" val="247347882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7378">
        <p15:prstTrans prst="peelOff"/>
      </p:transition>
    </mc:Choice>
    <mc:Fallback>
      <p:transition spd="slow" advTm="737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lgn="r" defTabSz="914400" rtl="1" eaLnBrk="0" fontAlgn="base" hangingPunct="0">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fa-IR" altLang="en-US" sz="2800" b="1"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ج</a:t>
            </a:r>
            <a:r>
              <a:rPr lang="fa-IR" altLang="en-US" sz="2800" b="1" dirty="0" bmk="">
                <a:solidFill>
                  <a:schemeClr val="tx1"/>
                </a:solidFill>
                <a:latin typeface="Times New Roman" panose="02020603050405020304" pitchFamily="18" charset="0"/>
                <a:ea typeface="Times New Roman" panose="02020603050405020304" pitchFamily="18" charset="0"/>
                <a:cs typeface="B Zar" panose="00000400000000000000" pitchFamily="2" charset="-78"/>
              </a:rPr>
              <a:t>دول </a:t>
            </a:r>
            <a:r>
              <a:rPr lang="fa-IR" altLang="en-US" sz="2800" b="1" dirty="0" smtClean="0" bmk="">
                <a:solidFill>
                  <a:schemeClr val="tx1"/>
                </a:solidFill>
                <a:latin typeface="Times New Roman" panose="02020603050405020304" pitchFamily="18" charset="0"/>
                <a:ea typeface="Times New Roman" panose="02020603050405020304" pitchFamily="18" charset="0"/>
                <a:cs typeface="B Zar" panose="00000400000000000000" pitchFamily="2" charset="-78"/>
              </a:rPr>
              <a:t>مقايسه</a:t>
            </a:r>
            <a:r>
              <a:rPr lang="fa-IR" altLang="en-US" sz="2800" b="1" dirty="0" smtClean="0" bmk="_Toc82203378">
                <a:solidFill>
                  <a:schemeClr val="tx1"/>
                </a:solidFill>
                <a:latin typeface="Times New Roman" panose="02020603050405020304" pitchFamily="18" charset="0"/>
                <a:ea typeface="Times New Roman" panose="02020603050405020304" pitchFamily="18" charset="0"/>
                <a:cs typeface="B Zar" panose="00000400000000000000" pitchFamily="2" charset="-78"/>
              </a:rPr>
              <a:t> </a:t>
            </a:r>
            <a:r>
              <a:rPr lang="fa-IR" altLang="en-US" sz="2800" b="1" dirty="0" bmk="_Toc82203378">
                <a:solidFill>
                  <a:schemeClr val="tx1"/>
                </a:solidFill>
                <a:latin typeface="Times New Roman" panose="02020603050405020304" pitchFamily="18" charset="0"/>
                <a:ea typeface="Times New Roman" panose="02020603050405020304" pitchFamily="18" charset="0"/>
                <a:cs typeface="B Zar" panose="00000400000000000000" pitchFamily="2" charset="-78"/>
              </a:rPr>
              <a:t>مربوط به </a:t>
            </a:r>
            <a:r>
              <a:rPr lang="en-US" altLang="en-US" sz="2800" b="1" dirty="0" bmk="_Toc82203378">
                <a:solidFill>
                  <a:schemeClr val="tx1"/>
                </a:solidFill>
                <a:latin typeface="Courier New" panose="02070309020205020404" pitchFamily="49" charset="0"/>
                <a:ea typeface="Times New Roman" panose="02020603050405020304" pitchFamily="18" charset="0"/>
                <a:cs typeface="B Zar" panose="00000400000000000000" pitchFamily="2" charset="-78"/>
              </a:rPr>
              <a:t>OP-TEE</a:t>
            </a:r>
            <a:r>
              <a:rPr lang="fa-IR" altLang="en-US" sz="2800" b="1" dirty="0" bmk="_Toc82203378">
                <a:solidFill>
                  <a:schemeClr val="tx1"/>
                </a:solidFill>
                <a:latin typeface="Times New Roman" panose="02020603050405020304" pitchFamily="18" charset="0"/>
                <a:ea typeface="Times New Roman" panose="02020603050405020304" pitchFamily="18" charset="0"/>
                <a:cs typeface="B Zar" panose="00000400000000000000" pitchFamily="2" charset="-78"/>
              </a:rPr>
              <a:t> و </a:t>
            </a:r>
            <a:r>
              <a:rPr lang="en-US" altLang="en-US" sz="2800" b="1" dirty="0" bmk="_Toc82203378">
                <a:solidFill>
                  <a:schemeClr val="tx1"/>
                </a:solidFill>
                <a:latin typeface="Courier New" panose="02070309020205020404" pitchFamily="49" charset="0"/>
                <a:ea typeface="Times New Roman" panose="02020603050405020304" pitchFamily="18" charset="0"/>
                <a:cs typeface="B Zar" panose="00000400000000000000" pitchFamily="2" charset="-78"/>
              </a:rPr>
              <a:t>SGX</a:t>
            </a:r>
            <a:r>
              <a:rPr lang="en-US" altLang="en-US" sz="2800" b="1" dirty="0">
                <a:solidFill>
                  <a:schemeClr val="tx1"/>
                </a:solidFill>
                <a:cs typeface="B Zar" panose="00000400000000000000" pitchFamily="2" charset="-78"/>
              </a:rPr>
              <a:t> </a:t>
            </a:r>
            <a:r>
              <a:rPr lang="en-US" altLang="en-US" sz="2800" b="1" dirty="0">
                <a:solidFill>
                  <a:schemeClr val="tx1"/>
                </a:solidFill>
                <a:latin typeface="Arial" panose="020B0604020202020204" pitchFamily="34" charset="0"/>
                <a:cs typeface="B Zar" panose="00000400000000000000" pitchFamily="2" charset="-78"/>
              </a:rPr>
              <a:t/>
            </a:r>
            <a:br>
              <a:rPr lang="en-US" altLang="en-US" sz="2800" b="1" dirty="0">
                <a:solidFill>
                  <a:schemeClr val="tx1"/>
                </a:solidFill>
                <a:latin typeface="Arial" panose="020B0604020202020204" pitchFamily="34" charset="0"/>
                <a:cs typeface="B Zar" panose="00000400000000000000" pitchFamily="2" charset="-78"/>
              </a:rPr>
            </a:br>
            <a:endParaRPr lang="en-US" altLang="en-US" sz="2800" b="1" dirty="0">
              <a:solidFill>
                <a:schemeClr val="tx1"/>
              </a:solidFill>
              <a:latin typeface="Arial" panose="020B0604020202020204" pitchFamily="34" charset="0"/>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16</a:t>
            </a:fld>
            <a:endParaRPr lang="en-US"/>
          </a:p>
        </p:txBody>
      </p:sp>
      <p:pic>
        <p:nvPicPr>
          <p:cNvPr id="8" name="Picture 7"/>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graphicFrame>
        <p:nvGraphicFramePr>
          <p:cNvPr id="12" name="Table 11"/>
          <p:cNvGraphicFramePr>
            <a:graphicFrameLocks noGrp="1"/>
          </p:cNvGraphicFramePr>
          <p:nvPr>
            <p:extLst>
              <p:ext uri="{D42A27DB-BD31-4B8C-83A1-F6EECF244321}">
                <p14:modId xmlns:p14="http://schemas.microsoft.com/office/powerpoint/2010/main" val="1151991096"/>
              </p:ext>
            </p:extLst>
          </p:nvPr>
        </p:nvGraphicFramePr>
        <p:xfrm>
          <a:off x="1160413" y="2724639"/>
          <a:ext cx="7630509" cy="2522484"/>
        </p:xfrm>
        <a:graphic>
          <a:graphicData uri="http://schemas.openxmlformats.org/drawingml/2006/table">
            <a:tbl>
              <a:tblPr rtl="1" firstRow="1" firstCol="1" bandRow="1">
                <a:tableStyleId>{5C22544A-7EE6-4342-B048-85BDC9FD1C3A}</a:tableStyleId>
              </a:tblPr>
              <a:tblGrid>
                <a:gridCol w="2542959">
                  <a:extLst>
                    <a:ext uri="{9D8B030D-6E8A-4147-A177-3AD203B41FA5}">
                      <a16:colId xmlns:a16="http://schemas.microsoft.com/office/drawing/2014/main" val="2968070483"/>
                    </a:ext>
                  </a:extLst>
                </a:gridCol>
                <a:gridCol w="2543775">
                  <a:extLst>
                    <a:ext uri="{9D8B030D-6E8A-4147-A177-3AD203B41FA5}">
                      <a16:colId xmlns:a16="http://schemas.microsoft.com/office/drawing/2014/main" val="3293696991"/>
                    </a:ext>
                  </a:extLst>
                </a:gridCol>
                <a:gridCol w="2543775">
                  <a:extLst>
                    <a:ext uri="{9D8B030D-6E8A-4147-A177-3AD203B41FA5}">
                      <a16:colId xmlns:a16="http://schemas.microsoft.com/office/drawing/2014/main" val="523038547"/>
                    </a:ext>
                  </a:extLst>
                </a:gridCol>
              </a:tblGrid>
              <a:tr h="420414">
                <a:tc>
                  <a:txBody>
                    <a:bodyPr/>
                    <a:lstStyle/>
                    <a:p>
                      <a:pPr algn="ctr" rtl="1"/>
                      <a:r>
                        <a:rPr lang="en-US" sz="1600">
                          <a:solidFill>
                            <a:schemeClr val="tx1"/>
                          </a:solidFill>
                          <a:effectLst/>
                        </a:rPr>
                        <a:t>SGX</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1"/>
                      <a:r>
                        <a:rPr lang="en-US" sz="1600">
                          <a:solidFill>
                            <a:schemeClr val="tx1"/>
                          </a:solidFill>
                          <a:effectLst/>
                        </a:rPr>
                        <a:t>OP-TEE</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1"/>
                      <a:r>
                        <a:rPr lang="en-US" sz="1600" dirty="0">
                          <a:solidFill>
                            <a:schemeClr val="tx1"/>
                          </a:solidFill>
                          <a:effectLst/>
                        </a:rPr>
                        <a:t>Algorithm</a:t>
                      </a:r>
                      <a:endParaRPr lang="en-US" sz="1600" dirty="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1322209021"/>
                  </a:ext>
                </a:extLst>
              </a:tr>
              <a:tr h="420414">
                <a:tc>
                  <a:txBody>
                    <a:bodyPr/>
                    <a:lstStyle/>
                    <a:p>
                      <a:pPr algn="ctr" rtl="1"/>
                      <a:r>
                        <a:rPr lang="en-US" sz="1600">
                          <a:solidFill>
                            <a:schemeClr val="tx1"/>
                          </a:solidFill>
                          <a:effectLst/>
                        </a:rPr>
                        <a:t>0.973</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0"/>
                      <a:r>
                        <a:rPr lang="en-US" sz="1600">
                          <a:solidFill>
                            <a:schemeClr val="tx1"/>
                          </a:solidFill>
                          <a:effectLst/>
                        </a:rPr>
                        <a:t>0.982</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1"/>
                      <a:r>
                        <a:rPr lang="en-US" sz="1600" dirty="0">
                          <a:solidFill>
                            <a:schemeClr val="tx1"/>
                          </a:solidFill>
                          <a:effectLst/>
                        </a:rPr>
                        <a:t>CRC32</a:t>
                      </a:r>
                      <a:endParaRPr lang="en-US" sz="1600" dirty="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141773709"/>
                  </a:ext>
                </a:extLst>
              </a:tr>
              <a:tr h="420414">
                <a:tc>
                  <a:txBody>
                    <a:bodyPr/>
                    <a:lstStyle/>
                    <a:p>
                      <a:pPr algn="ctr" rtl="1"/>
                      <a:r>
                        <a:rPr lang="en-US" sz="1600">
                          <a:solidFill>
                            <a:schemeClr val="tx1"/>
                          </a:solidFill>
                          <a:effectLst/>
                        </a:rPr>
                        <a:t>0.6</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0"/>
                      <a:r>
                        <a:rPr lang="en-US" sz="1600">
                          <a:solidFill>
                            <a:schemeClr val="tx1"/>
                          </a:solidFill>
                          <a:effectLst/>
                        </a:rPr>
                        <a:t>0.581</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1"/>
                      <a:r>
                        <a:rPr lang="en-US" sz="1600" dirty="0">
                          <a:solidFill>
                            <a:schemeClr val="tx1"/>
                          </a:solidFill>
                          <a:effectLst/>
                        </a:rPr>
                        <a:t>PC1</a:t>
                      </a:r>
                      <a:endParaRPr lang="en-US" sz="1600" dirty="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4126698766"/>
                  </a:ext>
                </a:extLst>
              </a:tr>
              <a:tr h="420414">
                <a:tc>
                  <a:txBody>
                    <a:bodyPr/>
                    <a:lstStyle/>
                    <a:p>
                      <a:pPr algn="ctr" rtl="1"/>
                      <a:r>
                        <a:rPr lang="en-US" sz="1600">
                          <a:solidFill>
                            <a:schemeClr val="tx1"/>
                          </a:solidFill>
                          <a:effectLst/>
                        </a:rPr>
                        <a:t>0.436</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0"/>
                      <a:r>
                        <a:rPr lang="en-US" sz="1600">
                          <a:solidFill>
                            <a:schemeClr val="tx1"/>
                          </a:solidFill>
                          <a:effectLst/>
                        </a:rPr>
                        <a:t>0.142</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1"/>
                      <a:r>
                        <a:rPr lang="en-US" sz="1600" dirty="0">
                          <a:solidFill>
                            <a:schemeClr val="tx1"/>
                          </a:solidFill>
                          <a:effectLst/>
                        </a:rPr>
                        <a:t>RC4</a:t>
                      </a:r>
                      <a:endParaRPr lang="en-US" sz="1600" dirty="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3245515811"/>
                  </a:ext>
                </a:extLst>
              </a:tr>
              <a:tr h="420414">
                <a:tc>
                  <a:txBody>
                    <a:bodyPr/>
                    <a:lstStyle/>
                    <a:p>
                      <a:pPr algn="ctr" rtl="1"/>
                      <a:r>
                        <a:rPr lang="en-US" sz="1600">
                          <a:solidFill>
                            <a:schemeClr val="tx1"/>
                          </a:solidFill>
                          <a:effectLst/>
                        </a:rPr>
                        <a:t>0.205</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0"/>
                      <a:r>
                        <a:rPr lang="en-US" sz="1600">
                          <a:solidFill>
                            <a:schemeClr val="tx1"/>
                          </a:solidFill>
                          <a:effectLst/>
                        </a:rPr>
                        <a:t>0.218</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1"/>
                      <a:r>
                        <a:rPr lang="en-US" sz="1600" dirty="0">
                          <a:solidFill>
                            <a:schemeClr val="tx1"/>
                          </a:solidFill>
                          <a:effectLst/>
                        </a:rPr>
                        <a:t>MD5</a:t>
                      </a:r>
                      <a:endParaRPr lang="en-US" sz="1600" dirty="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1908404777"/>
                  </a:ext>
                </a:extLst>
              </a:tr>
              <a:tr h="420414">
                <a:tc>
                  <a:txBody>
                    <a:bodyPr/>
                    <a:lstStyle/>
                    <a:p>
                      <a:pPr algn="ctr" rtl="1"/>
                      <a:r>
                        <a:rPr lang="en-US" sz="1600">
                          <a:solidFill>
                            <a:schemeClr val="tx1"/>
                          </a:solidFill>
                          <a:effectLst/>
                        </a:rPr>
                        <a:t>0.803</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0"/>
                      <a:r>
                        <a:rPr lang="en-US" sz="1600">
                          <a:solidFill>
                            <a:schemeClr val="tx1"/>
                          </a:solidFill>
                          <a:effectLst/>
                        </a:rPr>
                        <a:t>0.766</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1"/>
                      <a:r>
                        <a:rPr lang="en-US" sz="1600" dirty="0">
                          <a:solidFill>
                            <a:schemeClr val="tx1"/>
                          </a:solidFill>
                          <a:effectLst/>
                        </a:rPr>
                        <a:t>DES</a:t>
                      </a:r>
                      <a:endParaRPr lang="en-US" sz="1600" dirty="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2328812733"/>
                  </a:ext>
                </a:extLst>
              </a:tr>
            </a:tbl>
          </a:graphicData>
        </a:graphic>
      </p:graphicFrame>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
        <p:nvSpPr>
          <p:cNvPr id="9" name="Footer Placeholder 5"/>
          <p:cNvSpPr>
            <a:spLocks noGrp="1"/>
          </p:cNvSpPr>
          <p:nvPr>
            <p:ph type="ftr" sz="quarter" idx="11"/>
          </p:nvPr>
        </p:nvSpPr>
        <p:spPr>
          <a:xfrm>
            <a:off x="677334" y="6041362"/>
            <a:ext cx="6297612" cy="365125"/>
          </a:xfrm>
        </p:spPr>
        <p:txBody>
          <a:bodyPr/>
          <a:lstStyle/>
          <a:p>
            <a:r>
              <a:rPr lang="fa-IR" sz="2400" b="1" dirty="0" smtClean="0">
                <a:solidFill>
                  <a:srgbClr val="0070C0"/>
                </a:solidFill>
                <a:cs typeface="B Zar" panose="00000400000000000000" pitchFamily="2" charset="-78"/>
              </a:rPr>
              <a:t>سيزدهمين كنفرانس بين‌المللي كامپيوتر- گرجستان</a:t>
            </a:r>
            <a:endParaRPr lang="en-US" sz="2400" b="1" dirty="0">
              <a:solidFill>
                <a:srgbClr val="0070C0"/>
              </a:solidFill>
              <a:cs typeface="B Zar" panose="00000400000000000000" pitchFamily="2" charset="-78"/>
            </a:endParaRPr>
          </a:p>
        </p:txBody>
      </p:sp>
    </p:spTree>
    <p:extLst>
      <p:ext uri="{BB962C8B-B14F-4D97-AF65-F5344CB8AC3E}">
        <p14:creationId xmlns:p14="http://schemas.microsoft.com/office/powerpoint/2010/main" val="182165215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7649">
        <p15:prstTrans prst="peelOff"/>
      </p:transition>
    </mc:Choice>
    <mc:Fallback>
      <p:transition spd="slow" advTm="764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7334" y="993229"/>
            <a:ext cx="8596668" cy="5048134"/>
          </a:xfrm>
        </p:spPr>
        <p:txBody>
          <a:bodyPr>
            <a:noAutofit/>
          </a:bodyPr>
          <a:lstStyle/>
          <a:p>
            <a:pPr marL="0" indent="0" algn="r" rtl="1">
              <a:lnSpc>
                <a:spcPct val="200000"/>
              </a:lnSpc>
              <a:spcBef>
                <a:spcPts val="200"/>
              </a:spcBef>
              <a:buNone/>
            </a:pPr>
            <a:r>
              <a:rPr lang="ar-SA" sz="2400" b="1" dirty="0">
                <a:latin typeface="Times New Roman" panose="02020603050405020304" pitchFamily="18" charset="0"/>
                <a:ea typeface="Times New Roman" panose="02020603050405020304" pitchFamily="18" charset="0"/>
                <a:cs typeface="B Zar" panose="00000400000000000000" pitchFamily="2" charset="-78"/>
              </a:rPr>
              <a:t>مشکلات مربوط به </a:t>
            </a:r>
            <a:r>
              <a:rPr lang="fa-IR" sz="2400" b="1" dirty="0">
                <a:latin typeface="Times New Roman" panose="02020603050405020304" pitchFamily="18" charset="0"/>
                <a:ea typeface="Times New Roman" panose="02020603050405020304" pitchFamily="18" charset="0"/>
                <a:cs typeface="B Zar" panose="00000400000000000000" pitchFamily="2" charset="-78"/>
              </a:rPr>
              <a:t>نوآوری‌ها</a:t>
            </a:r>
            <a:endParaRPr lang="en-US" sz="2400" b="1" dirty="0">
              <a:latin typeface="Cambria" panose="02040503050406030204" pitchFamily="18" charset="0"/>
              <a:ea typeface="Times New Roman" panose="02020603050405020304" pitchFamily="18" charset="0"/>
              <a:cs typeface="B Zar" panose="00000400000000000000" pitchFamily="2" charset="-78"/>
            </a:endParaRPr>
          </a:p>
          <a:p>
            <a:pPr marL="0" indent="0" algn="just" rtl="1">
              <a:lnSpc>
                <a:spcPct val="200000"/>
              </a:lnSpc>
              <a:buNone/>
            </a:pPr>
            <a:r>
              <a:rPr lang="en-US" sz="2400" dirty="0">
                <a:latin typeface="Calibri" panose="020F0502020204030204" pitchFamily="34" charset="0"/>
                <a:ea typeface="Calibri" panose="020F0502020204030204" pitchFamily="34" charset="0"/>
                <a:cs typeface="B Zar" panose="00000400000000000000" pitchFamily="2" charset="-78"/>
              </a:rPr>
              <a:t> </a:t>
            </a:r>
            <a:r>
              <a:rPr lang="fa-IR" sz="2400" dirty="0" smtClean="0">
                <a:latin typeface="Courier New" panose="02070309020205020404" pitchFamily="49" charset="0"/>
                <a:ea typeface="Times New Roman" panose="02020603050405020304" pitchFamily="18" charset="0"/>
                <a:cs typeface="B Zar" panose="00000400000000000000" pitchFamily="2" charset="-78"/>
              </a:rPr>
              <a:t>تحقیقات </a:t>
            </a:r>
            <a:r>
              <a:rPr lang="fa-IR" sz="2400" dirty="0">
                <a:latin typeface="Courier New" panose="02070309020205020404" pitchFamily="49" charset="0"/>
                <a:ea typeface="Times New Roman" panose="02020603050405020304" pitchFamily="18" charset="0"/>
                <a:cs typeface="B Zar" panose="00000400000000000000" pitchFamily="2" charset="-78"/>
              </a:rPr>
              <a:t>پایان‌نامه مورد بررسی، نوآوری‌هایی را در زمینه در نرم افزار و فضای مهندسی برای درک و مدیریت </a:t>
            </a:r>
            <a:r>
              <a:rPr lang="en-US" sz="2400" dirty="0">
                <a:latin typeface="Times New Roman" panose="02020603050405020304" pitchFamily="18" charset="0"/>
                <a:ea typeface="Times New Roman" panose="02020603050405020304" pitchFamily="18" charset="0"/>
                <a:cs typeface="B Zar" panose="00000400000000000000" pitchFamily="2" charset="-78"/>
              </a:rPr>
              <a:t>SPI</a:t>
            </a:r>
            <a:r>
              <a:rPr lang="fa-IR" sz="2400" dirty="0">
                <a:latin typeface="Courier New" panose="02070309020205020404" pitchFamily="49" charset="0"/>
                <a:ea typeface="Times New Roman" panose="02020603050405020304" pitchFamily="18" charset="0"/>
                <a:cs typeface="B Zar" panose="00000400000000000000" pitchFamily="2" charset="-78"/>
              </a:rPr>
              <a:t> با استفاده از رویکردها،  نشان می‌دهد. تکنیک‌های و ابزارها، یک توسعه دهنده می‌تواند توابع و متغیرهای </a:t>
            </a:r>
            <a:r>
              <a:rPr lang="en-US" sz="2400" dirty="0">
                <a:latin typeface="Times New Roman" panose="02020603050405020304" pitchFamily="18" charset="0"/>
                <a:ea typeface="Times New Roman" panose="02020603050405020304" pitchFamily="18" charset="0"/>
                <a:cs typeface="B Zar" panose="00000400000000000000" pitchFamily="2" charset="-78"/>
              </a:rPr>
              <a:t>SPI</a:t>
            </a:r>
            <a:r>
              <a:rPr lang="en-US" sz="2400" dirty="0">
                <a:latin typeface="B Lotus" panose="00000400000000000000" pitchFamily="2" charset="-78"/>
                <a:ea typeface="Times New Roman" panose="02020603050405020304" pitchFamily="18" charset="0"/>
                <a:cs typeface="B Zar" panose="00000400000000000000" pitchFamily="2" charset="-78"/>
              </a:rPr>
              <a:t> </a:t>
            </a:r>
            <a:r>
              <a:rPr lang="fa-IR" sz="2400" dirty="0">
                <a:latin typeface="Courier New" panose="02070309020205020404" pitchFamily="49" charset="0"/>
                <a:ea typeface="Times New Roman" panose="02020603050405020304" pitchFamily="18" charset="0"/>
                <a:cs typeface="B Zar" panose="00000400000000000000" pitchFamily="2" charset="-78"/>
              </a:rPr>
              <a:t>را شناسایی کرده و همچنین آنها را در برابر آنها نشت داده ها محافظت کند.</a:t>
            </a:r>
            <a:endParaRPr lang="en-US" sz="2400" dirty="0">
              <a:latin typeface="Calibri" panose="020F0502020204030204" pitchFamily="34" charset="0"/>
              <a:ea typeface="Calibri" panose="020F0502020204030204" pitchFamily="34" charset="0"/>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17</a:t>
            </a:fld>
            <a:endParaRPr lang="en-US"/>
          </a:p>
        </p:txBody>
      </p:sp>
      <p:pic>
        <p:nvPicPr>
          <p:cNvPr id="9" name="Picture 8"/>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
        <p:nvSpPr>
          <p:cNvPr id="7" name="Footer Placeholder 5"/>
          <p:cNvSpPr>
            <a:spLocks noGrp="1"/>
          </p:cNvSpPr>
          <p:nvPr>
            <p:ph type="ftr" sz="quarter" idx="11"/>
          </p:nvPr>
        </p:nvSpPr>
        <p:spPr>
          <a:xfrm>
            <a:off x="677334" y="6041362"/>
            <a:ext cx="6297612" cy="365125"/>
          </a:xfrm>
        </p:spPr>
        <p:txBody>
          <a:bodyPr/>
          <a:lstStyle/>
          <a:p>
            <a:r>
              <a:rPr lang="fa-IR" sz="2400" b="1" dirty="0" smtClean="0">
                <a:solidFill>
                  <a:srgbClr val="0070C0"/>
                </a:solidFill>
                <a:cs typeface="B Zar" panose="00000400000000000000" pitchFamily="2" charset="-78"/>
              </a:rPr>
              <a:t>سيزدهمين كنفرانس بين‌المللي كامپيوتر- گرجستان</a:t>
            </a:r>
            <a:endParaRPr lang="en-US" sz="2400" b="1" dirty="0">
              <a:solidFill>
                <a:srgbClr val="0070C0"/>
              </a:solidFill>
              <a:cs typeface="B Zar" panose="00000400000000000000" pitchFamily="2" charset="-78"/>
            </a:endParaRPr>
          </a:p>
        </p:txBody>
      </p:sp>
    </p:spTree>
    <p:extLst>
      <p:ext uri="{BB962C8B-B14F-4D97-AF65-F5344CB8AC3E}">
        <p14:creationId xmlns:p14="http://schemas.microsoft.com/office/powerpoint/2010/main" val="287860332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14550">
        <p15:prstTrans prst="peelOff"/>
      </p:transition>
    </mc:Choice>
    <mc:Fallback>
      <p:transition spd="slow" advTm="145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rtl="1">
              <a:spcBef>
                <a:spcPts val="200"/>
              </a:spcBef>
              <a:spcAft>
                <a:spcPts val="0"/>
              </a:spcAft>
            </a:pPr>
            <a:r>
              <a:rPr lang="fa-IR" b="1" dirty="0" smtClean="0">
                <a:solidFill>
                  <a:schemeClr val="tx1"/>
                </a:solidFill>
                <a:latin typeface="Cambria" panose="02040503050406030204" pitchFamily="18" charset="0"/>
                <a:ea typeface="Times New Roman" panose="02020603050405020304" pitchFamily="18" charset="0"/>
                <a:cs typeface="B Zar" panose="00000400000000000000" pitchFamily="2" charset="-78"/>
              </a:rPr>
              <a:t>...</a:t>
            </a:r>
            <a:endParaRPr lang="en-US" dirty="0">
              <a:solidFill>
                <a:schemeClr val="tx1"/>
              </a:solidFill>
              <a:latin typeface="Calibri" panose="020F0502020204030204" pitchFamily="34" charset="0"/>
              <a:ea typeface="Calibri" panose="020F0502020204030204" pitchFamily="34" charset="0"/>
              <a:cs typeface="B Lotus" panose="00000400000000000000" pitchFamily="2" charset="-78"/>
            </a:endParaRPr>
          </a:p>
        </p:txBody>
      </p:sp>
      <p:sp>
        <p:nvSpPr>
          <p:cNvPr id="3" name="Content Placeholder 2"/>
          <p:cNvSpPr>
            <a:spLocks noGrp="1"/>
          </p:cNvSpPr>
          <p:nvPr>
            <p:ph idx="1"/>
          </p:nvPr>
        </p:nvSpPr>
        <p:spPr/>
        <p:txBody>
          <a:bodyPr>
            <a:normAutofit/>
          </a:bodyPr>
          <a:lstStyle/>
          <a:p>
            <a:pPr marL="0" indent="0" algn="just" rtl="1">
              <a:lnSpc>
                <a:spcPct val="200000"/>
              </a:lnSpc>
              <a:buNone/>
            </a:pPr>
            <a:r>
              <a:rPr lang="fa-IR" sz="2400" dirty="0">
                <a:latin typeface="Courier New" panose="02070309020205020404" pitchFamily="49" charset="0"/>
                <a:ea typeface="Times New Roman" panose="02020603050405020304" pitchFamily="18" charset="0"/>
                <a:cs typeface="B Zar" panose="00000400000000000000" pitchFamily="2" charset="-78"/>
              </a:rPr>
              <a:t>با این وجود، انتظار این که تمام مشکلات مربوط به حفاظت از </a:t>
            </a:r>
            <a:r>
              <a:rPr lang="en-US" sz="2400" dirty="0">
                <a:latin typeface="Times New Roman" panose="02020603050405020304" pitchFamily="18" charset="0"/>
                <a:ea typeface="Times New Roman" panose="02020603050405020304" pitchFamily="18" charset="0"/>
                <a:cs typeface="B Zar" panose="00000400000000000000" pitchFamily="2" charset="-78"/>
              </a:rPr>
              <a:t>SPI</a:t>
            </a:r>
            <a:r>
              <a:rPr lang="en-US" sz="2400" dirty="0">
                <a:latin typeface="B Lotus" panose="00000400000000000000" pitchFamily="2" charset="-78"/>
                <a:ea typeface="Times New Roman" panose="02020603050405020304" pitchFamily="18" charset="0"/>
                <a:cs typeface="B Zar" panose="00000400000000000000" pitchFamily="2" charset="-78"/>
              </a:rPr>
              <a:t> </a:t>
            </a:r>
            <a:r>
              <a:rPr lang="fa-IR" sz="2400" dirty="0" smtClean="0">
                <a:latin typeface="B Lotus" panose="00000400000000000000" pitchFamily="2" charset="-78"/>
                <a:ea typeface="Times New Roman" panose="02020603050405020304" pitchFamily="18" charset="0"/>
                <a:cs typeface="B Zar" panose="00000400000000000000" pitchFamily="2" charset="-78"/>
              </a:rPr>
              <a:t> </a:t>
            </a:r>
            <a:r>
              <a:rPr lang="fa-IR" sz="2400" dirty="0" smtClean="0">
                <a:latin typeface="Courier New" panose="02070309020205020404" pitchFamily="49" charset="0"/>
                <a:ea typeface="Times New Roman" panose="02020603050405020304" pitchFamily="18" charset="0"/>
                <a:cs typeface="B Zar" panose="00000400000000000000" pitchFamily="2" charset="-78"/>
              </a:rPr>
              <a:t>را </a:t>
            </a:r>
            <a:r>
              <a:rPr lang="fa-IR" sz="2400" dirty="0">
                <a:latin typeface="Courier New" panose="02070309020205020404" pitchFamily="49" charset="0"/>
                <a:ea typeface="Times New Roman" panose="02020603050405020304" pitchFamily="18" charset="0"/>
                <a:cs typeface="B Zar" panose="00000400000000000000" pitchFamily="2" charset="-78"/>
              </a:rPr>
              <a:t>برطرف شود؛ غیر واقعی است. به عنوان مثال ، هر زمان که برنامه های تلفن همراه مبادله داده ها را انجام دهند ، این فرآیند ممکن است همچنان خطرات نشت داده احتمالی مانند حملات علیه کانال ارتباطی ، از جمله رهگیری ، استراق سمع را داشته </a:t>
            </a:r>
            <a:r>
              <a:rPr lang="fa-IR" sz="2400" dirty="0" smtClean="0">
                <a:latin typeface="Courier New" panose="02070309020205020404" pitchFamily="49" charset="0"/>
                <a:ea typeface="Times New Roman" panose="02020603050405020304" pitchFamily="18" charset="0"/>
                <a:cs typeface="B Zar" panose="00000400000000000000" pitchFamily="2" charset="-78"/>
              </a:rPr>
              <a:t>باشند.راه حل ‌هایی در گزارش بیان شده است. </a:t>
            </a:r>
            <a:endParaRPr lang="en-US" sz="2400" dirty="0">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18</a:t>
            </a:fld>
            <a:endParaRPr lang="en-US"/>
          </a:p>
        </p:txBody>
      </p:sp>
      <p:pic>
        <p:nvPicPr>
          <p:cNvPr id="8" name="Picture 7"/>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
        <p:nvSpPr>
          <p:cNvPr id="9" name="Footer Placeholder 5"/>
          <p:cNvSpPr>
            <a:spLocks noGrp="1"/>
          </p:cNvSpPr>
          <p:nvPr>
            <p:ph type="ftr" sz="quarter" idx="11"/>
          </p:nvPr>
        </p:nvSpPr>
        <p:spPr>
          <a:xfrm>
            <a:off x="677334" y="6041362"/>
            <a:ext cx="6297612" cy="365125"/>
          </a:xfrm>
        </p:spPr>
        <p:txBody>
          <a:bodyPr/>
          <a:lstStyle/>
          <a:p>
            <a:r>
              <a:rPr lang="fa-IR" sz="2400" b="1" dirty="0" smtClean="0">
                <a:solidFill>
                  <a:srgbClr val="0070C0"/>
                </a:solidFill>
                <a:cs typeface="B Zar" panose="00000400000000000000" pitchFamily="2" charset="-78"/>
              </a:rPr>
              <a:t>سيزدهمين كنفرانس بين‌المللي كامپيوتر- گرجستان</a:t>
            </a:r>
            <a:endParaRPr lang="en-US" sz="2400" b="1" dirty="0">
              <a:solidFill>
                <a:srgbClr val="0070C0"/>
              </a:solidFill>
              <a:cs typeface="B Zar" panose="00000400000000000000" pitchFamily="2" charset="-78"/>
            </a:endParaRPr>
          </a:p>
        </p:txBody>
      </p:sp>
    </p:spTree>
    <p:extLst>
      <p:ext uri="{BB962C8B-B14F-4D97-AF65-F5344CB8AC3E}">
        <p14:creationId xmlns:p14="http://schemas.microsoft.com/office/powerpoint/2010/main" val="332193103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12066">
        <p15:prstTrans prst="peelOff"/>
      </p:transition>
    </mc:Choice>
    <mc:Fallback>
      <p:transition spd="slow" advTm="1206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7334" y="662153"/>
            <a:ext cx="8596668" cy="5379210"/>
          </a:xfrm>
        </p:spPr>
        <p:txBody>
          <a:bodyPr>
            <a:normAutofit/>
          </a:bodyPr>
          <a:lstStyle/>
          <a:p>
            <a:pPr marL="0" indent="0" algn="r" rtl="1">
              <a:lnSpc>
                <a:spcPct val="115000"/>
              </a:lnSpc>
              <a:spcBef>
                <a:spcPts val="200"/>
              </a:spcBef>
              <a:buNone/>
            </a:pPr>
            <a:r>
              <a:rPr lang="en-US" sz="2400" b="1" dirty="0">
                <a:latin typeface="B Zar" panose="00000400000000000000" pitchFamily="2" charset="-78"/>
                <a:ea typeface="Times New Roman" panose="02020603050405020304" pitchFamily="18" charset="0"/>
                <a:cs typeface="B Zar" panose="00000400000000000000" pitchFamily="2" charset="-78"/>
              </a:rPr>
              <a:t> </a:t>
            </a:r>
            <a:r>
              <a:rPr lang="ar-SA" sz="2400" b="1" dirty="0">
                <a:latin typeface="B Zar" panose="00000400000000000000" pitchFamily="2" charset="-78"/>
                <a:ea typeface="Times New Roman" panose="02020603050405020304" pitchFamily="18" charset="0"/>
                <a:cs typeface="B Zar" panose="00000400000000000000" pitchFamily="2" charset="-78"/>
              </a:rPr>
              <a:t>مشکلات موجود در ساختار پایان‌نامه مورد بررسی</a:t>
            </a:r>
            <a:endParaRPr lang="en-US" sz="2400" b="1" dirty="0">
              <a:latin typeface="Cambria" panose="02040503050406030204" pitchFamily="18" charset="0"/>
              <a:ea typeface="Times New Roman" panose="02020603050405020304" pitchFamily="18" charset="0"/>
              <a:cs typeface="B Zar" panose="00000400000000000000" pitchFamily="2" charset="-78"/>
            </a:endParaRPr>
          </a:p>
          <a:p>
            <a:pPr marL="0" indent="0" algn="just" rtl="1">
              <a:lnSpc>
                <a:spcPct val="115000"/>
              </a:lnSpc>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fa-IR" sz="2400" dirty="0">
                <a:latin typeface="Courier New" panose="02070309020205020404" pitchFamily="49" charset="0"/>
                <a:ea typeface="Times New Roman" panose="02020603050405020304" pitchFamily="18" charset="0"/>
                <a:cs typeface="B Zar" panose="00000400000000000000" pitchFamily="2" charset="-78"/>
              </a:rPr>
              <a:t> </a:t>
            </a:r>
            <a:endParaRPr lang="en-US" sz="2400" dirty="0">
              <a:latin typeface="Calibri" panose="020F0502020204030204" pitchFamily="34" charset="0"/>
              <a:ea typeface="Calibri" panose="020F0502020204030204" pitchFamily="34" charset="0"/>
              <a:cs typeface="B Zar" panose="00000400000000000000" pitchFamily="2" charset="-78"/>
            </a:endParaRPr>
          </a:p>
          <a:p>
            <a:pPr marR="5080" algn="just" rtl="1">
              <a:lnSpc>
                <a:spcPct val="115000"/>
              </a:lnSpc>
            </a:pPr>
            <a:r>
              <a:rPr lang="ar-SA" sz="2400" dirty="0">
                <a:latin typeface="Times New Roman" panose="02020603050405020304" pitchFamily="18" charset="0"/>
                <a:ea typeface="Times New Roman" panose="02020603050405020304" pitchFamily="18" charset="0"/>
                <a:cs typeface="B Zar" panose="00000400000000000000" pitchFamily="2" charset="-78"/>
              </a:rPr>
              <a:t>مشکل که مربوط به نگارش پایان‌نامه است؛ استفاده از شیوه ارجاع به منابع می‌باشد. به نظر بنده، شیوه ارجاع بهتر است مطابق راهنماری نگارش پایان‌نامه معاونت آموزشی و تحصیلات تکمیلی دانشگاه پیام‌نور باشد. شیوه ارجاع در این پایان‌نامه به صورت لینک به منابع بود و شخصا کار مشکلی در درک مفاهیم آن داشتم.</a:t>
            </a:r>
            <a:endParaRPr lang="en-US" sz="2400" dirty="0">
              <a:latin typeface="Calibri" panose="020F0502020204030204" pitchFamily="34" charset="0"/>
              <a:ea typeface="Calibri" panose="020F0502020204030204" pitchFamily="34" charset="0"/>
              <a:cs typeface="B Zar" panose="00000400000000000000" pitchFamily="2" charset="-78"/>
            </a:endParaRPr>
          </a:p>
          <a:p>
            <a:pPr marR="5080" algn="just" rtl="1">
              <a:lnSpc>
                <a:spcPct val="115000"/>
              </a:lnSpc>
            </a:pPr>
            <a:r>
              <a:rPr lang="ar-SA" sz="2400" dirty="0">
                <a:latin typeface="Times New Roman" panose="02020603050405020304" pitchFamily="18" charset="0"/>
                <a:ea typeface="Times New Roman" panose="02020603050405020304" pitchFamily="18" charset="0"/>
                <a:cs typeface="B Zar" panose="00000400000000000000" pitchFamily="2" charset="-78"/>
              </a:rPr>
              <a:t>همچنین در پایان‌نامه مورد بررسی، قسمتی تحت عنوان کلمات اختصاری و معرفی آن‌ها وجود نداشت که با تحقیق و پژوهش مجموعه کلمات اختصاری را در قسمت ویژه‌ای گزارش درج کردم.  </a:t>
            </a:r>
            <a:endParaRPr lang="en-US" sz="2400" dirty="0">
              <a:latin typeface="Calibri" panose="020F0502020204030204" pitchFamily="34" charset="0"/>
              <a:ea typeface="Calibri" panose="020F0502020204030204" pitchFamily="34" charset="0"/>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19</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
        <p:nvSpPr>
          <p:cNvPr id="7" name="Footer Placeholder 5"/>
          <p:cNvSpPr>
            <a:spLocks noGrp="1"/>
          </p:cNvSpPr>
          <p:nvPr>
            <p:ph type="ftr" sz="quarter" idx="11"/>
          </p:nvPr>
        </p:nvSpPr>
        <p:spPr>
          <a:xfrm>
            <a:off x="677334" y="6041362"/>
            <a:ext cx="6297612" cy="365125"/>
          </a:xfrm>
        </p:spPr>
        <p:txBody>
          <a:bodyPr/>
          <a:lstStyle/>
          <a:p>
            <a:r>
              <a:rPr lang="fa-IR" sz="2400" b="1" dirty="0" smtClean="0">
                <a:solidFill>
                  <a:srgbClr val="0070C0"/>
                </a:solidFill>
                <a:cs typeface="B Zar" panose="00000400000000000000" pitchFamily="2" charset="-78"/>
              </a:rPr>
              <a:t>سيزدهمين كنفرانس بين‌المللي كامپيوتر- گرجستان</a:t>
            </a:r>
            <a:endParaRPr lang="en-US" sz="2400" b="1" dirty="0">
              <a:solidFill>
                <a:srgbClr val="0070C0"/>
              </a:solidFill>
              <a:cs typeface="B Zar" panose="00000400000000000000" pitchFamily="2" charset="-78"/>
            </a:endParaRPr>
          </a:p>
        </p:txBody>
      </p:sp>
    </p:spTree>
    <p:extLst>
      <p:ext uri="{BB962C8B-B14F-4D97-AF65-F5344CB8AC3E}">
        <p14:creationId xmlns:p14="http://schemas.microsoft.com/office/powerpoint/2010/main" val="40635842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43594">
        <p15:prstTrans prst="peelOff"/>
      </p:transition>
    </mc:Choice>
    <mc:Fallback>
      <p:transition spd="slow" advTm="4359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673085D7-8213-4061-9BD4-04BE85624B6A}" type="slidenum">
              <a:rPr lang="en-US" smtClean="0"/>
              <a:t>2</a:t>
            </a:fld>
            <a:endParaRPr lang="en-US"/>
          </a:p>
        </p:txBody>
      </p:sp>
      <p:sp>
        <p:nvSpPr>
          <p:cNvPr id="7" name="Rectangle 6"/>
          <p:cNvSpPr/>
          <p:nvPr/>
        </p:nvSpPr>
        <p:spPr>
          <a:xfrm>
            <a:off x="677334" y="774176"/>
            <a:ext cx="8743146" cy="3416320"/>
          </a:xfrm>
          <a:prstGeom prst="rect">
            <a:avLst/>
          </a:prstGeom>
        </p:spPr>
        <p:txBody>
          <a:bodyPr wrap="square">
            <a:spAutoFit/>
          </a:bodyPr>
          <a:lstStyle/>
          <a:p>
            <a:pPr algn="ctr" rtl="1">
              <a:spcAft>
                <a:spcPts val="0"/>
              </a:spcAft>
            </a:pPr>
            <a:r>
              <a:rPr lang="en-US" sz="2000" b="1" dirty="0">
                <a:latin typeface="Calibri" panose="020F0502020204030204" pitchFamily="34" charset="0"/>
                <a:ea typeface="Calibri" panose="020F0502020204030204" pitchFamily="34" charset="0"/>
                <a:cs typeface="B Zar" panose="00000400000000000000" pitchFamily="2" charset="-78"/>
              </a:rPr>
              <a:t> </a:t>
            </a:r>
            <a:endParaRPr lang="en-US" sz="2000" dirty="0">
              <a:latin typeface="Calibri" panose="020F0502020204030204" pitchFamily="34" charset="0"/>
              <a:ea typeface="Calibri" panose="020F0502020204030204" pitchFamily="34" charset="0"/>
              <a:cs typeface="B Zar" panose="00000400000000000000" pitchFamily="2" charset="-78"/>
            </a:endParaRPr>
          </a:p>
          <a:p>
            <a:pPr algn="ctr" rtl="1">
              <a:spcAft>
                <a:spcPts val="0"/>
              </a:spcAft>
            </a:pPr>
            <a:r>
              <a:rPr lang="fa-IR" sz="3200" b="1" dirty="0">
                <a:latin typeface="Calibri" panose="020F0502020204030204" pitchFamily="34" charset="0"/>
                <a:ea typeface="Calibri" panose="020F0502020204030204" pitchFamily="34" charset="0"/>
                <a:cs typeface="B Zar" panose="00000400000000000000" pitchFamily="2" charset="-78"/>
              </a:rPr>
              <a:t> </a:t>
            </a:r>
            <a:r>
              <a:rPr lang="fa-IR" sz="2800" b="1" dirty="0" smtClean="0">
                <a:latin typeface="Calibri" panose="020F0502020204030204" pitchFamily="34" charset="0"/>
                <a:ea typeface="Calibri" panose="020F0502020204030204" pitchFamily="34" charset="0"/>
                <a:cs typeface="B Zar" panose="00000400000000000000" pitchFamily="2" charset="-78"/>
              </a:rPr>
              <a:t>عنوان </a:t>
            </a:r>
            <a:r>
              <a:rPr lang="fa-IR" sz="2800" b="1" dirty="0">
                <a:latin typeface="Calibri" panose="020F0502020204030204" pitchFamily="34" charset="0"/>
                <a:ea typeface="Calibri" panose="020F0502020204030204" pitchFamily="34" charset="0"/>
                <a:cs typeface="B Zar" panose="00000400000000000000" pitchFamily="2" charset="-78"/>
              </a:rPr>
              <a:t>سمينار</a:t>
            </a:r>
            <a:r>
              <a:rPr lang="fa-IR" sz="2800" b="1" dirty="0" smtClean="0">
                <a:latin typeface="Calibri" panose="020F0502020204030204" pitchFamily="34" charset="0"/>
                <a:ea typeface="Calibri" panose="020F0502020204030204" pitchFamily="34" charset="0"/>
                <a:cs typeface="B Zar" panose="00000400000000000000" pitchFamily="2" charset="-78"/>
              </a:rPr>
              <a:t>:</a:t>
            </a:r>
          </a:p>
          <a:p>
            <a:pPr algn="ctr" rtl="1">
              <a:spcAft>
                <a:spcPts val="0"/>
              </a:spcAft>
            </a:pPr>
            <a:endParaRPr lang="fa-IR" sz="2000" b="1" dirty="0">
              <a:latin typeface="Calibri" panose="020F0502020204030204" pitchFamily="34" charset="0"/>
              <a:ea typeface="Calibri" panose="020F0502020204030204" pitchFamily="34" charset="0"/>
              <a:cs typeface="B Zar" panose="00000400000000000000" pitchFamily="2" charset="-78"/>
            </a:endParaRPr>
          </a:p>
          <a:p>
            <a:pPr algn="ctr" rtl="1">
              <a:spcAft>
                <a:spcPts val="0"/>
              </a:spcAft>
            </a:pPr>
            <a:endParaRPr lang="fa-IR" sz="2000" b="1" dirty="0" smtClean="0">
              <a:latin typeface="Calibri" panose="020F0502020204030204" pitchFamily="34" charset="0"/>
              <a:ea typeface="Calibri" panose="020F0502020204030204" pitchFamily="34" charset="0"/>
              <a:cs typeface="B Zar" panose="00000400000000000000" pitchFamily="2" charset="-78"/>
            </a:endParaRPr>
          </a:p>
          <a:p>
            <a:pPr algn="ctr" rtl="1">
              <a:spcAft>
                <a:spcPts val="0"/>
              </a:spcAft>
            </a:pPr>
            <a:endParaRPr lang="en-US" sz="2000" dirty="0">
              <a:latin typeface="Calibri" panose="020F0502020204030204" pitchFamily="34" charset="0"/>
              <a:ea typeface="Calibri" panose="020F0502020204030204" pitchFamily="34" charset="0"/>
              <a:cs typeface="B Zar" panose="00000400000000000000" pitchFamily="2" charset="-78"/>
            </a:endParaRPr>
          </a:p>
          <a:p>
            <a:pPr algn="ctr" rtl="1">
              <a:spcAft>
                <a:spcPts val="0"/>
              </a:spcAft>
            </a:pPr>
            <a:r>
              <a:rPr lang="fa-IR" sz="2400" b="1" dirty="0">
                <a:latin typeface="Calibri" panose="020F0502020204030204" pitchFamily="34" charset="0"/>
                <a:ea typeface="Calibri" panose="020F0502020204030204" pitchFamily="34" charset="0"/>
                <a:cs typeface="B Zar" panose="00000400000000000000" pitchFamily="2" charset="-78"/>
              </a:rPr>
              <a:t> </a:t>
            </a:r>
            <a:endParaRPr lang="en-US" sz="2400" dirty="0">
              <a:latin typeface="Calibri" panose="020F0502020204030204" pitchFamily="34" charset="0"/>
              <a:ea typeface="Calibri" panose="020F0502020204030204" pitchFamily="34" charset="0"/>
              <a:cs typeface="B Zar" panose="00000400000000000000" pitchFamily="2" charset="-78"/>
            </a:endParaRPr>
          </a:p>
          <a:p>
            <a:pPr algn="ctr" rtl="1">
              <a:spcAft>
                <a:spcPts val="0"/>
              </a:spcAft>
            </a:pPr>
            <a:r>
              <a:rPr lang="fa-IR" sz="2800" b="1" dirty="0">
                <a:latin typeface="Calibri" panose="020F0502020204030204" pitchFamily="34" charset="0"/>
                <a:ea typeface="Calibri" panose="020F0502020204030204" pitchFamily="34" charset="0"/>
                <a:cs typeface="B Nazanin" panose="00000400000000000000" pitchFamily="2" charset="-78"/>
              </a:rPr>
              <a:t>متدولوژي های مدیریت اطلاعات برنامه های حساس از ديدگاه مهندسي نرم‌افزار( بررسي و مرور)</a:t>
            </a:r>
            <a:endParaRPr lang="en-US" sz="1400" dirty="0">
              <a:latin typeface="Calibri" panose="020F0502020204030204" pitchFamily="34" charset="0"/>
              <a:ea typeface="Calibri" panose="020F0502020204030204" pitchFamily="34" charset="0"/>
              <a:cs typeface="B Lotus" panose="00000400000000000000" pitchFamily="2" charset="-78"/>
            </a:endParaRPr>
          </a:p>
          <a:p>
            <a:pPr algn="ctr" rtl="1">
              <a:spcAft>
                <a:spcPts val="0"/>
              </a:spcAft>
            </a:pPr>
            <a:endParaRPr lang="en-US" sz="2400" dirty="0">
              <a:latin typeface="Calibri" panose="020F0502020204030204" pitchFamily="34" charset="0"/>
              <a:ea typeface="Calibri" panose="020F0502020204030204" pitchFamily="34" charset="0"/>
              <a:cs typeface="B Zar" panose="00000400000000000000" pitchFamily="2" charset="-78"/>
            </a:endParaRPr>
          </a:p>
        </p:txBody>
      </p:sp>
      <p:pic>
        <p:nvPicPr>
          <p:cNvPr id="10" name="Picture 9"/>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65201" y="78830"/>
            <a:ext cx="1079500" cy="1486535"/>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
        <p:nvSpPr>
          <p:cNvPr id="9" name="Footer Placeholder 5"/>
          <p:cNvSpPr>
            <a:spLocks noGrp="1"/>
          </p:cNvSpPr>
          <p:nvPr>
            <p:ph type="ftr" sz="quarter" idx="11"/>
          </p:nvPr>
        </p:nvSpPr>
        <p:spPr>
          <a:xfrm>
            <a:off x="677334" y="6041362"/>
            <a:ext cx="6297612" cy="365125"/>
          </a:xfrm>
        </p:spPr>
        <p:txBody>
          <a:bodyPr/>
          <a:lstStyle/>
          <a:p>
            <a:r>
              <a:rPr lang="fa-IR" sz="2400" b="1" dirty="0" smtClean="0">
                <a:solidFill>
                  <a:srgbClr val="0070C0"/>
                </a:solidFill>
                <a:cs typeface="B Zar" panose="00000400000000000000" pitchFamily="2" charset="-78"/>
              </a:rPr>
              <a:t>سيزدهمين كنفرانس بين‌المللي كامپيوتر- گرجستان</a:t>
            </a:r>
            <a:endParaRPr lang="en-US" sz="2400" b="1" dirty="0">
              <a:solidFill>
                <a:srgbClr val="0070C0"/>
              </a:solidFill>
              <a:cs typeface="B Zar" panose="00000400000000000000" pitchFamily="2" charset="-78"/>
            </a:endParaRPr>
          </a:p>
        </p:txBody>
      </p:sp>
    </p:spTree>
    <p:extLst>
      <p:ext uri="{BB962C8B-B14F-4D97-AF65-F5344CB8AC3E}">
        <p14:creationId xmlns:p14="http://schemas.microsoft.com/office/powerpoint/2010/main" val="18075630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1444">
        <p15:prstTrans prst="peelOff"/>
      </p:transition>
    </mc:Choice>
    <mc:Fallback>
      <p:transition spd="slow" advTm="2144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rtl="1">
              <a:spcBef>
                <a:spcPts val="200"/>
              </a:spcBef>
            </a:pPr>
            <a:r>
              <a:rPr lang="ar-SA" b="1" u="sng" dirty="0">
                <a:solidFill>
                  <a:srgbClr val="0070C0"/>
                </a:solidFill>
                <a:latin typeface="Times New Roman" panose="02020603050405020304" pitchFamily="18" charset="0"/>
                <a:ea typeface="Times New Roman" panose="02020603050405020304" pitchFamily="18" charset="0"/>
                <a:cs typeface="B Zar" panose="00000400000000000000" pitchFamily="2" charset="-78"/>
              </a:rPr>
              <a:t>ارائه ایده </a:t>
            </a:r>
            <a:r>
              <a:rPr lang="fa-IR" b="1" u="sng" dirty="0" smtClean="0">
                <a:solidFill>
                  <a:srgbClr val="0070C0"/>
                </a:solidFill>
                <a:latin typeface="Times New Roman" panose="02020603050405020304" pitchFamily="18" charset="0"/>
                <a:ea typeface="Times New Roman" panose="02020603050405020304" pitchFamily="18" charset="0"/>
                <a:cs typeface="B Zar" panose="00000400000000000000" pitchFamily="2" charset="-78"/>
              </a:rPr>
              <a:t>براي ادامه كار</a:t>
            </a:r>
            <a:endParaRPr lang="en-US" sz="3200" b="1" u="sng" dirty="0">
              <a:solidFill>
                <a:srgbClr val="0070C0"/>
              </a:solidFill>
              <a:latin typeface="Times New Roman" panose="02020603050405020304" pitchFamily="18" charset="0"/>
              <a:ea typeface="Times New Roman" panose="02020603050405020304" pitchFamily="18" charset="0"/>
              <a:cs typeface="B Zar" panose="00000400000000000000" pitchFamily="2" charset="-78"/>
            </a:endParaRPr>
          </a:p>
        </p:txBody>
      </p:sp>
      <p:sp>
        <p:nvSpPr>
          <p:cNvPr id="3" name="Content Placeholder 2"/>
          <p:cNvSpPr>
            <a:spLocks noGrp="1"/>
          </p:cNvSpPr>
          <p:nvPr>
            <p:ph idx="1"/>
          </p:nvPr>
        </p:nvSpPr>
        <p:spPr/>
        <p:txBody>
          <a:bodyPr>
            <a:normAutofit/>
          </a:bodyPr>
          <a:lstStyle/>
          <a:p>
            <a:pPr lvl="0" algn="r" rtl="1">
              <a:lnSpc>
                <a:spcPct val="115000"/>
              </a:lnSpc>
              <a:buFont typeface="Wingdings" panose="05000000000000000000" pitchFamily="2" charset="2"/>
              <a:buChar char="q"/>
            </a:pPr>
            <a:r>
              <a:rPr lang="fa-IR" sz="2000" b="1" dirty="0">
                <a:latin typeface="Courier New" panose="02070309020205020404" pitchFamily="49" charset="0"/>
                <a:ea typeface="Times New Roman" panose="02020603050405020304" pitchFamily="18" charset="0"/>
                <a:cs typeface="B Zar" panose="00000400000000000000" pitchFamily="2" charset="-78"/>
              </a:rPr>
              <a:t>نوآوری‌هایی در زمینه توسعه نرم افزار و فضای مهندسی برای درک و مدیریت </a:t>
            </a:r>
            <a:r>
              <a:rPr lang="en-US" sz="2000" b="1" dirty="0">
                <a:latin typeface="Times New Roman" panose="02020603050405020304" pitchFamily="18" charset="0"/>
                <a:ea typeface="Times New Roman" panose="02020603050405020304" pitchFamily="18" charset="0"/>
                <a:cs typeface="B Zar" panose="00000400000000000000" pitchFamily="2" charset="-78"/>
              </a:rPr>
              <a:t>SPI</a:t>
            </a:r>
            <a:r>
              <a:rPr lang="fa-IR" sz="2000" b="1" dirty="0">
                <a:latin typeface="Courier New" panose="02070309020205020404" pitchFamily="49" charset="0"/>
                <a:ea typeface="Times New Roman" panose="02020603050405020304" pitchFamily="18" charset="0"/>
                <a:cs typeface="B Zar" panose="00000400000000000000" pitchFamily="2" charset="-78"/>
              </a:rPr>
              <a:t> با استفاده از </a:t>
            </a:r>
            <a:r>
              <a:rPr lang="fa-IR" sz="2000" b="1" dirty="0" smtClean="0">
                <a:latin typeface="Courier New" panose="02070309020205020404" pitchFamily="49" charset="0"/>
                <a:ea typeface="Times New Roman" panose="02020603050405020304" pitchFamily="18" charset="0"/>
                <a:cs typeface="B Zar" panose="00000400000000000000" pitchFamily="2" charset="-78"/>
              </a:rPr>
              <a:t>رویکردها</a:t>
            </a:r>
          </a:p>
          <a:p>
            <a:pPr lvl="0" algn="r" rtl="1">
              <a:lnSpc>
                <a:spcPct val="115000"/>
              </a:lnSpc>
              <a:buFont typeface="Wingdings" panose="05000000000000000000" pitchFamily="2" charset="2"/>
              <a:buChar char="q"/>
            </a:pPr>
            <a:endParaRPr lang="en-US" sz="2000" b="1" dirty="0">
              <a:latin typeface="Calibri" panose="020F0502020204030204" pitchFamily="34" charset="0"/>
              <a:ea typeface="Times New Roman" panose="02020603050405020304" pitchFamily="18" charset="0"/>
              <a:cs typeface="B Zar" panose="00000400000000000000" pitchFamily="2" charset="-78"/>
            </a:endParaRPr>
          </a:p>
          <a:p>
            <a:pPr lvl="0" algn="r" rtl="1">
              <a:lnSpc>
                <a:spcPct val="115000"/>
              </a:lnSpc>
              <a:buFont typeface="Wingdings" panose="05000000000000000000" pitchFamily="2" charset="2"/>
              <a:buChar char="q"/>
            </a:pPr>
            <a:r>
              <a:rPr lang="ar-SA" sz="2000" b="1" dirty="0">
                <a:latin typeface="Calibri" panose="020F0502020204030204" pitchFamily="34" charset="0"/>
                <a:ea typeface="Times New Roman" panose="02020603050405020304" pitchFamily="18" charset="0"/>
                <a:cs typeface="B Zar" panose="00000400000000000000" pitchFamily="2" charset="-78"/>
              </a:rPr>
              <a:t>حفاظت بهتر از </a:t>
            </a:r>
            <a:r>
              <a:rPr lang="en-US" sz="2000" b="1" dirty="0" smtClean="0">
                <a:latin typeface="Calibri" panose="020F0502020204030204" pitchFamily="34" charset="0"/>
                <a:ea typeface="Times New Roman" panose="02020603050405020304" pitchFamily="18" charset="0"/>
                <a:cs typeface="B Zar" panose="00000400000000000000" pitchFamily="2" charset="-78"/>
              </a:rPr>
              <a:t>SPI</a:t>
            </a:r>
            <a:endParaRPr lang="fa-IR" sz="2000" b="1" dirty="0" smtClean="0">
              <a:latin typeface="Calibri" panose="020F0502020204030204" pitchFamily="34" charset="0"/>
              <a:ea typeface="Times New Roman" panose="02020603050405020304" pitchFamily="18" charset="0"/>
              <a:cs typeface="B Zar" panose="00000400000000000000" pitchFamily="2" charset="-78"/>
            </a:endParaRPr>
          </a:p>
          <a:p>
            <a:pPr lvl="0" algn="r" rtl="1">
              <a:lnSpc>
                <a:spcPct val="115000"/>
              </a:lnSpc>
              <a:buFont typeface="Wingdings" panose="05000000000000000000" pitchFamily="2" charset="2"/>
              <a:buChar char="q"/>
            </a:pPr>
            <a:endParaRPr lang="en-US" sz="2000" b="1" dirty="0">
              <a:latin typeface="Calibri" panose="020F0502020204030204" pitchFamily="34" charset="0"/>
              <a:ea typeface="Times New Roman" panose="02020603050405020304" pitchFamily="18" charset="0"/>
              <a:cs typeface="B Zar" panose="00000400000000000000" pitchFamily="2" charset="-78"/>
            </a:endParaRPr>
          </a:p>
          <a:p>
            <a:pPr lvl="0" algn="r" rtl="1">
              <a:lnSpc>
                <a:spcPct val="115000"/>
              </a:lnSpc>
              <a:buFont typeface="Wingdings" panose="05000000000000000000" pitchFamily="2" charset="2"/>
              <a:buChar char="q"/>
            </a:pPr>
            <a:r>
              <a:rPr lang="fa-IR" sz="2000" b="1" dirty="0">
                <a:latin typeface="Courier New" panose="02070309020205020404" pitchFamily="49" charset="0"/>
                <a:ea typeface="Times New Roman" panose="02020603050405020304" pitchFamily="18" charset="0"/>
                <a:cs typeface="B Zar" panose="00000400000000000000" pitchFamily="2" charset="-78"/>
              </a:rPr>
              <a:t>ارتباطات مبتنی بر پیام </a:t>
            </a:r>
            <a:r>
              <a:rPr lang="fa-IR" sz="2000" b="1" dirty="0" smtClean="0">
                <a:latin typeface="Courier New" panose="02070309020205020404" pitchFamily="49" charset="0"/>
                <a:ea typeface="Times New Roman" panose="02020603050405020304" pitchFamily="18" charset="0"/>
                <a:cs typeface="B Zar" panose="00000400000000000000" pitchFamily="2" charset="-78"/>
              </a:rPr>
              <a:t>ایمن</a:t>
            </a:r>
          </a:p>
          <a:p>
            <a:pPr lvl="0" algn="r" rtl="1">
              <a:lnSpc>
                <a:spcPct val="115000"/>
              </a:lnSpc>
              <a:buFont typeface="Wingdings" panose="05000000000000000000" pitchFamily="2" charset="2"/>
              <a:buChar char="q"/>
            </a:pPr>
            <a:endParaRPr lang="en-US" sz="2000" b="1" dirty="0">
              <a:latin typeface="Calibri" panose="020F0502020204030204" pitchFamily="34" charset="0"/>
              <a:ea typeface="Times New Roman" panose="02020603050405020304" pitchFamily="18" charset="0"/>
              <a:cs typeface="B Zar" panose="00000400000000000000" pitchFamily="2" charset="-78"/>
            </a:endParaRPr>
          </a:p>
          <a:p>
            <a:pPr lvl="0" algn="r" rtl="1">
              <a:lnSpc>
                <a:spcPct val="115000"/>
              </a:lnSpc>
              <a:buFont typeface="Wingdings" panose="05000000000000000000" pitchFamily="2" charset="2"/>
              <a:buChar char="q"/>
            </a:pPr>
            <a:r>
              <a:rPr lang="ar-SA" sz="2000" b="1" dirty="0">
                <a:latin typeface="Calibri" panose="020F0502020204030204" pitchFamily="34" charset="0"/>
                <a:ea typeface="Times New Roman" panose="02020603050405020304" pitchFamily="18" charset="0"/>
                <a:cs typeface="B Zar" panose="00000400000000000000" pitchFamily="2" charset="-78"/>
              </a:rPr>
              <a:t>ساخت برنامه امنیتی </a:t>
            </a:r>
            <a:r>
              <a:rPr lang="en-US" sz="2000" b="1" dirty="0">
                <a:latin typeface="Calibri" panose="020F0502020204030204" pitchFamily="34" charset="0"/>
                <a:ea typeface="Times New Roman" panose="02020603050405020304" pitchFamily="18" charset="0"/>
                <a:cs typeface="B Zar" panose="00000400000000000000" pitchFamily="2" charset="-78"/>
              </a:rPr>
              <a:t>Open Source</a:t>
            </a:r>
            <a:r>
              <a:rPr lang="en-US" sz="2000" b="1" dirty="0">
                <a:latin typeface="B Lotus" panose="00000400000000000000" pitchFamily="2" charset="-78"/>
                <a:ea typeface="Times New Roman" panose="02020603050405020304" pitchFamily="18" charset="0"/>
                <a:cs typeface="B Zar" panose="00000400000000000000" pitchFamily="2" charset="-78"/>
              </a:rPr>
              <a:t> </a:t>
            </a:r>
            <a:r>
              <a:rPr lang="fa-IR" sz="2000" b="1" dirty="0">
                <a:latin typeface="Courier New" panose="02070309020205020404" pitchFamily="49" charset="0"/>
                <a:ea typeface="Times New Roman" panose="02020603050405020304" pitchFamily="18" charset="0"/>
                <a:cs typeface="B Zar" panose="00000400000000000000" pitchFamily="2" charset="-78"/>
              </a:rPr>
              <a:t>خصوصی سازی اشتراک گذاری داده‌های دستگاه</a:t>
            </a:r>
            <a:r>
              <a:rPr lang="fa-IR" sz="2000" b="1" dirty="0">
                <a:latin typeface="Calibri" panose="020F0502020204030204" pitchFamily="34" charset="0"/>
                <a:ea typeface="Times New Roman" panose="02020603050405020304" pitchFamily="18" charset="0"/>
                <a:cs typeface="B Zar" panose="00000400000000000000" pitchFamily="2" charset="-78"/>
              </a:rPr>
              <a:t> ها</a:t>
            </a:r>
            <a:endParaRPr lang="en-US" sz="2000" b="1" dirty="0">
              <a:latin typeface="Calibri" panose="020F0502020204030204" pitchFamily="34" charset="0"/>
              <a:ea typeface="Times New Roman" panose="02020603050405020304" pitchFamily="18" charset="0"/>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20</a:t>
            </a:fld>
            <a:endParaRPr lang="en-US"/>
          </a:p>
        </p:txBody>
      </p:sp>
      <p:pic>
        <p:nvPicPr>
          <p:cNvPr id="9" name="Picture 8"/>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
        <p:nvSpPr>
          <p:cNvPr id="8" name="Footer Placeholder 5"/>
          <p:cNvSpPr>
            <a:spLocks noGrp="1"/>
          </p:cNvSpPr>
          <p:nvPr>
            <p:ph type="ftr" sz="quarter" idx="11"/>
          </p:nvPr>
        </p:nvSpPr>
        <p:spPr>
          <a:xfrm>
            <a:off x="677334" y="6041362"/>
            <a:ext cx="6297612" cy="365125"/>
          </a:xfrm>
        </p:spPr>
        <p:txBody>
          <a:bodyPr/>
          <a:lstStyle/>
          <a:p>
            <a:r>
              <a:rPr lang="fa-IR" sz="2400" b="1" dirty="0" smtClean="0">
                <a:solidFill>
                  <a:srgbClr val="0070C0"/>
                </a:solidFill>
                <a:cs typeface="B Zar" panose="00000400000000000000" pitchFamily="2" charset="-78"/>
              </a:rPr>
              <a:t>سيزدهمين كنفرانس بين‌المللي كامپيوتر- گرجستان</a:t>
            </a:r>
            <a:endParaRPr lang="en-US" sz="2400" b="1" dirty="0">
              <a:solidFill>
                <a:srgbClr val="0070C0"/>
              </a:solidFill>
              <a:cs typeface="B Zar" panose="00000400000000000000" pitchFamily="2" charset="-78"/>
            </a:endParaRPr>
          </a:p>
        </p:txBody>
      </p:sp>
    </p:spTree>
    <p:extLst>
      <p:ext uri="{BB962C8B-B14F-4D97-AF65-F5344CB8AC3E}">
        <p14:creationId xmlns:p14="http://schemas.microsoft.com/office/powerpoint/2010/main" val="190587350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3962">
        <p15:prstTrans prst="peelOff"/>
      </p:transition>
    </mc:Choice>
    <mc:Fallback>
      <p:transition spd="slow" advTm="2396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a-IR" b="1" dirty="0" smtClean="0">
                <a:cs typeface="B Zar" panose="00000400000000000000" pitchFamily="2" charset="-78"/>
              </a:rPr>
              <a:t>باتشکر از توجه شما </a:t>
            </a:r>
            <a:endParaRPr lang="en-US" b="1" dirty="0">
              <a:cs typeface="B Zar" panose="00000400000000000000" pitchFamily="2" charset="-78"/>
            </a:endParaRPr>
          </a:p>
        </p:txBody>
      </p:sp>
      <p:sp>
        <p:nvSpPr>
          <p:cNvPr id="3" name="Content Placeholder 2"/>
          <p:cNvSpPr>
            <a:spLocks noGrp="1"/>
          </p:cNvSpPr>
          <p:nvPr>
            <p:ph idx="1"/>
          </p:nvPr>
        </p:nvSpPr>
        <p:spPr/>
        <p:txBody>
          <a:bodyPr/>
          <a:lstStyle/>
          <a:p>
            <a:endParaRPr lang="en-US"/>
          </a:p>
        </p:txBody>
      </p:sp>
      <p:sp>
        <p:nvSpPr>
          <p:cNvPr id="5" name="Slide Number Placeholder 4"/>
          <p:cNvSpPr>
            <a:spLocks noGrp="1"/>
          </p:cNvSpPr>
          <p:nvPr>
            <p:ph type="sldNum" sz="quarter" idx="12"/>
          </p:nvPr>
        </p:nvSpPr>
        <p:spPr/>
        <p:txBody>
          <a:bodyPr/>
          <a:lstStyle/>
          <a:p>
            <a:fld id="{673085D7-8213-4061-9BD4-04BE85624B6A}" type="slidenum">
              <a:rPr lang="en-US" smtClean="0"/>
              <a:t>21</a:t>
            </a:fld>
            <a:endParaRPr lang="en-US"/>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
        <p:nvSpPr>
          <p:cNvPr id="7" name="Footer Placeholder 5"/>
          <p:cNvSpPr>
            <a:spLocks noGrp="1"/>
          </p:cNvSpPr>
          <p:nvPr>
            <p:ph type="ftr" sz="quarter" idx="11"/>
          </p:nvPr>
        </p:nvSpPr>
        <p:spPr>
          <a:xfrm>
            <a:off x="677334" y="6041362"/>
            <a:ext cx="6297612" cy="365125"/>
          </a:xfrm>
        </p:spPr>
        <p:txBody>
          <a:bodyPr/>
          <a:lstStyle/>
          <a:p>
            <a:r>
              <a:rPr lang="fa-IR" sz="2400" b="1" dirty="0" smtClean="0">
                <a:solidFill>
                  <a:srgbClr val="0070C0"/>
                </a:solidFill>
                <a:cs typeface="B Zar" panose="00000400000000000000" pitchFamily="2" charset="-78"/>
              </a:rPr>
              <a:t>سيزدهمين كنفرانس بين‌المللي كامپيوتر- گرجستان</a:t>
            </a:r>
            <a:endParaRPr lang="en-US" sz="2400" b="1" dirty="0">
              <a:solidFill>
                <a:srgbClr val="0070C0"/>
              </a:solidFill>
              <a:cs typeface="B Zar" panose="00000400000000000000" pitchFamily="2" charset="-78"/>
            </a:endParaRPr>
          </a:p>
        </p:txBody>
      </p:sp>
    </p:spTree>
    <p:extLst>
      <p:ext uri="{BB962C8B-B14F-4D97-AF65-F5344CB8AC3E}">
        <p14:creationId xmlns:p14="http://schemas.microsoft.com/office/powerpoint/2010/main" val="205099367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191795">
        <p15:prstTrans prst="peelOff"/>
      </p:transition>
    </mc:Choice>
    <mc:Fallback>
      <p:transition spd="slow" advTm="1917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7334" y="851339"/>
            <a:ext cx="8596668" cy="5190024"/>
          </a:xfrm>
        </p:spPr>
        <p:txBody>
          <a:bodyPr>
            <a:normAutofit/>
          </a:bodyPr>
          <a:lstStyle/>
          <a:p>
            <a:pPr marL="0" indent="0" algn="ctr" rtl="1">
              <a:buNone/>
            </a:pPr>
            <a:r>
              <a:rPr lang="fa-IR" sz="2400" b="1" dirty="0">
                <a:latin typeface="Calibri" panose="020F0502020204030204" pitchFamily="34" charset="0"/>
                <a:ea typeface="Calibri" panose="020F0502020204030204" pitchFamily="34" charset="0"/>
                <a:cs typeface="B Zar" panose="00000400000000000000" pitchFamily="2" charset="-78"/>
              </a:rPr>
              <a:t>استاد راهنما:</a:t>
            </a:r>
            <a:endParaRPr lang="en-US" sz="24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800" b="1" dirty="0">
                <a:latin typeface="Calibri" panose="020F0502020204030204" pitchFamily="34" charset="0"/>
                <a:ea typeface="Calibri" panose="020F0502020204030204" pitchFamily="34" charset="0"/>
                <a:cs typeface="B Zar" panose="00000400000000000000" pitchFamily="2" charset="-78"/>
              </a:rPr>
              <a:t> </a:t>
            </a:r>
            <a:endParaRPr lang="en-US" sz="28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800" b="1" dirty="0">
                <a:latin typeface="Calibri" panose="020F0502020204030204" pitchFamily="34" charset="0"/>
                <a:ea typeface="Calibri" panose="020F0502020204030204" pitchFamily="34" charset="0"/>
                <a:cs typeface="B Zar" panose="00000400000000000000" pitchFamily="2" charset="-78"/>
              </a:rPr>
              <a:t>دکتر سيدعلي رضوي</a:t>
            </a:r>
            <a:endParaRPr lang="en-US" sz="2800" b="1"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800" b="1" dirty="0">
                <a:latin typeface="Calibri" panose="020F0502020204030204" pitchFamily="34" charset="0"/>
                <a:ea typeface="Calibri" panose="020F0502020204030204" pitchFamily="34" charset="0"/>
                <a:cs typeface="B Zar" panose="00000400000000000000" pitchFamily="2" charset="-78"/>
              </a:rPr>
              <a:t> </a:t>
            </a:r>
            <a:endParaRPr lang="en-US" sz="28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000" b="1" dirty="0">
                <a:latin typeface="Calibri" panose="020F0502020204030204" pitchFamily="34" charset="0"/>
                <a:ea typeface="Calibri" panose="020F0502020204030204" pitchFamily="34" charset="0"/>
                <a:cs typeface="B Zar" panose="00000400000000000000" pitchFamily="2" charset="-78"/>
              </a:rPr>
              <a:t>نگارنده:</a:t>
            </a:r>
            <a:endParaRPr lang="en-US" sz="20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800" b="1" dirty="0">
                <a:latin typeface="Calibri" panose="020F0502020204030204" pitchFamily="34" charset="0"/>
                <a:ea typeface="Calibri" panose="020F0502020204030204" pitchFamily="34" charset="0"/>
                <a:cs typeface="B Zar" panose="00000400000000000000" pitchFamily="2" charset="-78"/>
              </a:rPr>
              <a:t> </a:t>
            </a:r>
            <a:endParaRPr lang="en-US" sz="28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400" b="1" dirty="0">
                <a:latin typeface="Calibri" panose="020F0502020204030204" pitchFamily="34" charset="0"/>
                <a:ea typeface="Calibri" panose="020F0502020204030204" pitchFamily="34" charset="0"/>
                <a:cs typeface="B Zar" panose="00000400000000000000" pitchFamily="2" charset="-78"/>
              </a:rPr>
              <a:t>سميه كرباسي راوري</a:t>
            </a:r>
            <a:endParaRPr lang="en-US" sz="24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en-US" sz="2800" b="1" dirty="0">
                <a:latin typeface="Calibri" panose="020F0502020204030204" pitchFamily="34" charset="0"/>
                <a:ea typeface="Calibri" panose="020F0502020204030204" pitchFamily="34" charset="0"/>
                <a:cs typeface="B Zar" panose="00000400000000000000" pitchFamily="2" charset="-78"/>
              </a:rPr>
              <a:t> </a:t>
            </a:r>
            <a:endParaRPr lang="en-US" sz="28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800" dirty="0" smtClean="0">
                <a:latin typeface="Calibri" panose="020F0502020204030204" pitchFamily="34" charset="0"/>
                <a:ea typeface="Calibri" panose="020F0502020204030204" pitchFamily="34" charset="0"/>
                <a:cs typeface="B Zar" panose="00000400000000000000" pitchFamily="2" charset="-78"/>
              </a:rPr>
              <a:t>مهر </a:t>
            </a:r>
            <a:r>
              <a:rPr lang="fa-IR" sz="2800" dirty="0">
                <a:latin typeface="Calibri" panose="020F0502020204030204" pitchFamily="34" charset="0"/>
                <a:ea typeface="Calibri" panose="020F0502020204030204" pitchFamily="34" charset="0"/>
                <a:cs typeface="B Zar" panose="00000400000000000000" pitchFamily="2" charset="-78"/>
              </a:rPr>
              <a:t>1400</a:t>
            </a:r>
            <a:endParaRPr lang="en-US" sz="2800" dirty="0">
              <a:latin typeface="Calibri" panose="020F0502020204030204" pitchFamily="34" charset="0"/>
              <a:ea typeface="Calibri" panose="020F0502020204030204" pitchFamily="34" charset="0"/>
              <a:cs typeface="B Zar" panose="00000400000000000000" pitchFamily="2" charset="-78"/>
            </a:endParaRPr>
          </a:p>
          <a:p>
            <a:pPr marL="0" indent="0" algn="r">
              <a:buNone/>
            </a:pPr>
            <a:endParaRPr lang="en-US" sz="2800" dirty="0"/>
          </a:p>
        </p:txBody>
      </p:sp>
      <p:sp>
        <p:nvSpPr>
          <p:cNvPr id="5" name="Slide Number Placeholder 4"/>
          <p:cNvSpPr>
            <a:spLocks noGrp="1"/>
          </p:cNvSpPr>
          <p:nvPr>
            <p:ph type="sldNum" sz="quarter" idx="12"/>
          </p:nvPr>
        </p:nvSpPr>
        <p:spPr/>
        <p:txBody>
          <a:bodyPr/>
          <a:lstStyle/>
          <a:p>
            <a:fld id="{673085D7-8213-4061-9BD4-04BE85624B6A}" type="slidenum">
              <a:rPr lang="en-US" smtClean="0"/>
              <a:t>3</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6" y="126126"/>
            <a:ext cx="1079500" cy="1486535"/>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
        <p:nvSpPr>
          <p:cNvPr id="7" name="Footer Placeholder 5"/>
          <p:cNvSpPr>
            <a:spLocks noGrp="1"/>
          </p:cNvSpPr>
          <p:nvPr>
            <p:ph type="ftr" sz="quarter" idx="11"/>
          </p:nvPr>
        </p:nvSpPr>
        <p:spPr>
          <a:xfrm>
            <a:off x="677334" y="6041362"/>
            <a:ext cx="6297612" cy="365125"/>
          </a:xfrm>
        </p:spPr>
        <p:txBody>
          <a:bodyPr/>
          <a:lstStyle/>
          <a:p>
            <a:r>
              <a:rPr lang="fa-IR" sz="2400" b="1" dirty="0" smtClean="0">
                <a:solidFill>
                  <a:srgbClr val="0070C0"/>
                </a:solidFill>
                <a:cs typeface="B Zar" panose="00000400000000000000" pitchFamily="2" charset="-78"/>
              </a:rPr>
              <a:t>سيزدهمين كنفرانس بين‌المللي كامپيوتر- گرجستان</a:t>
            </a:r>
            <a:endParaRPr lang="en-US" sz="2400" b="1" dirty="0">
              <a:solidFill>
                <a:srgbClr val="0070C0"/>
              </a:solidFill>
              <a:cs typeface="B Zar" panose="00000400000000000000" pitchFamily="2" charset="-78"/>
            </a:endParaRPr>
          </a:p>
        </p:txBody>
      </p:sp>
    </p:spTree>
    <p:extLst>
      <p:ext uri="{BB962C8B-B14F-4D97-AF65-F5344CB8AC3E}">
        <p14:creationId xmlns:p14="http://schemas.microsoft.com/office/powerpoint/2010/main" val="355925526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10766">
        <p15:prstTrans prst="peelOff"/>
      </p:transition>
    </mc:Choice>
    <mc:Fallback>
      <p:transition spd="slow" advTm="1076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a-IR" b="1" dirty="0" smtClean="0">
                <a:solidFill>
                  <a:schemeClr val="tx1"/>
                </a:solidFill>
                <a:cs typeface="B Zar" panose="00000400000000000000" pitchFamily="2" charset="-78"/>
              </a:rPr>
              <a:t>فهرست</a:t>
            </a:r>
            <a:endParaRPr lang="en-US" b="1" dirty="0">
              <a:solidFill>
                <a:schemeClr val="tx1"/>
              </a:solidFill>
              <a:cs typeface="B Zar" panose="00000400000000000000" pitchFamily="2" charset="-78"/>
            </a:endParaRPr>
          </a:p>
        </p:txBody>
      </p:sp>
      <p:sp>
        <p:nvSpPr>
          <p:cNvPr id="3" name="Content Placeholder 2"/>
          <p:cNvSpPr>
            <a:spLocks noGrp="1"/>
          </p:cNvSpPr>
          <p:nvPr>
            <p:ph idx="1"/>
          </p:nvPr>
        </p:nvSpPr>
        <p:spPr/>
        <p:txBody>
          <a:bodyPr>
            <a:normAutofit/>
          </a:bodyPr>
          <a:lstStyle/>
          <a:p>
            <a:pPr algn="r" rtl="1">
              <a:lnSpc>
                <a:spcPct val="150000"/>
              </a:lnSpc>
            </a:pPr>
            <a:r>
              <a:rPr lang="fa-IR" sz="2400" b="1" u="sng" dirty="0" smtClean="0">
                <a:solidFill>
                  <a:srgbClr val="0070C0"/>
                </a:solidFill>
                <a:cs typeface="B Zar" panose="00000400000000000000" pitchFamily="2" charset="-78"/>
                <a:hlinkClick r:id="rId5" action="ppaction://hlinksldjump"/>
              </a:rPr>
              <a:t>تعريف مسئله و اهداف تحقيق</a:t>
            </a:r>
            <a:endParaRPr lang="fa-IR" sz="2400" b="1" u="sng" dirty="0" smtClean="0">
              <a:solidFill>
                <a:srgbClr val="0070C0"/>
              </a:solidFill>
              <a:cs typeface="B Zar" panose="00000400000000000000" pitchFamily="2" charset="-78"/>
            </a:endParaRPr>
          </a:p>
          <a:p>
            <a:pPr algn="r" rtl="1">
              <a:lnSpc>
                <a:spcPct val="150000"/>
              </a:lnSpc>
            </a:pPr>
            <a:r>
              <a:rPr lang="fa-IR" sz="2400" b="1" u="sng" dirty="0" smtClean="0">
                <a:solidFill>
                  <a:srgbClr val="0070C0"/>
                </a:solidFill>
                <a:cs typeface="B Zar" panose="00000400000000000000" pitchFamily="2" charset="-78"/>
                <a:hlinkClick r:id="rId6" action="ppaction://hlinksldjump"/>
              </a:rPr>
              <a:t>مقدمه و بررسي مفاهيم</a:t>
            </a:r>
            <a:endParaRPr lang="fa-IR" sz="2400" b="1" u="sng" dirty="0" smtClean="0">
              <a:solidFill>
                <a:srgbClr val="0070C0"/>
              </a:solidFill>
              <a:cs typeface="B Zar" panose="00000400000000000000" pitchFamily="2" charset="-78"/>
            </a:endParaRPr>
          </a:p>
          <a:p>
            <a:pPr algn="r" rtl="1">
              <a:lnSpc>
                <a:spcPct val="150000"/>
              </a:lnSpc>
            </a:pPr>
            <a:r>
              <a:rPr lang="fa-IR" sz="2400" b="1" u="sng" dirty="0" smtClean="0">
                <a:solidFill>
                  <a:srgbClr val="0070C0"/>
                </a:solidFill>
                <a:cs typeface="B Zar" panose="00000400000000000000" pitchFamily="2" charset="-78"/>
                <a:hlinkClick r:id="rId7" action="ppaction://hlinksldjump"/>
              </a:rPr>
              <a:t>مروري بر كارهاي انجام شده در پايان‌نامه</a:t>
            </a:r>
            <a:endParaRPr lang="fa-IR" sz="2400" b="1" u="sng" dirty="0" smtClean="0">
              <a:solidFill>
                <a:srgbClr val="0070C0"/>
              </a:solidFill>
              <a:cs typeface="B Zar" panose="00000400000000000000" pitchFamily="2" charset="-78"/>
            </a:endParaRPr>
          </a:p>
          <a:p>
            <a:pPr algn="r" rtl="1">
              <a:lnSpc>
                <a:spcPct val="150000"/>
              </a:lnSpc>
            </a:pPr>
            <a:r>
              <a:rPr lang="fa-IR" sz="2400" b="1" u="sng" dirty="0" smtClean="0">
                <a:solidFill>
                  <a:srgbClr val="0070C0"/>
                </a:solidFill>
                <a:cs typeface="B Zar" panose="00000400000000000000" pitchFamily="2" charset="-78"/>
                <a:hlinkClick r:id="rId8" action="ppaction://hlinksldjump"/>
              </a:rPr>
              <a:t>ارائه ايده براي ادامه كار</a:t>
            </a:r>
            <a:endParaRPr lang="fa-IR" sz="2400" b="1" u="sng" dirty="0" smtClean="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4</a:t>
            </a:fld>
            <a:endParaRPr lang="en-US"/>
          </a:p>
        </p:txBody>
      </p:sp>
      <p:pic>
        <p:nvPicPr>
          <p:cNvPr id="6" name="Picture 5"/>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1049434" y="78830"/>
            <a:ext cx="1079500" cy="1486535"/>
          </a:xfrm>
          <a:prstGeom prst="rect">
            <a:avLst/>
          </a:prstGeom>
          <a:noFill/>
          <a:ln>
            <a:noFill/>
          </a:ln>
        </p:spPr>
      </p:pic>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
        <p:nvSpPr>
          <p:cNvPr id="8" name="Footer Placeholder 5"/>
          <p:cNvSpPr>
            <a:spLocks noGrp="1"/>
          </p:cNvSpPr>
          <p:nvPr>
            <p:ph type="ftr" sz="quarter" idx="11"/>
          </p:nvPr>
        </p:nvSpPr>
        <p:spPr>
          <a:xfrm>
            <a:off x="677334" y="6041362"/>
            <a:ext cx="6297612" cy="365125"/>
          </a:xfrm>
        </p:spPr>
        <p:txBody>
          <a:bodyPr/>
          <a:lstStyle/>
          <a:p>
            <a:r>
              <a:rPr lang="fa-IR" sz="2400" b="1" dirty="0" smtClean="0">
                <a:solidFill>
                  <a:srgbClr val="0070C0"/>
                </a:solidFill>
                <a:cs typeface="B Zar" panose="00000400000000000000" pitchFamily="2" charset="-78"/>
              </a:rPr>
              <a:t>سيزدهمين كنفرانس بين‌المللي كامپيوتر- گرجستان</a:t>
            </a:r>
            <a:endParaRPr lang="en-US" sz="2400" b="1" dirty="0">
              <a:solidFill>
                <a:srgbClr val="0070C0"/>
              </a:solidFill>
              <a:cs typeface="B Zar" panose="00000400000000000000" pitchFamily="2" charset="-78"/>
            </a:endParaRPr>
          </a:p>
        </p:txBody>
      </p:sp>
    </p:spTree>
    <p:extLst>
      <p:ext uri="{BB962C8B-B14F-4D97-AF65-F5344CB8AC3E}">
        <p14:creationId xmlns:p14="http://schemas.microsoft.com/office/powerpoint/2010/main" val="119949686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4026">
        <p15:prstTrans prst="peelOff"/>
      </p:transition>
    </mc:Choice>
    <mc:Fallback>
      <p:transition spd="slow" advTm="2402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2375338"/>
            <a:ext cx="8596668" cy="1320800"/>
          </a:xfrm>
        </p:spPr>
        <p:txBody>
          <a:bodyPr/>
          <a:lstStyle/>
          <a:p>
            <a:pPr algn="ctr" rtl="1">
              <a:lnSpc>
                <a:spcPct val="150000"/>
              </a:lnSpc>
            </a:pPr>
            <a:r>
              <a:rPr lang="fa-IR" b="1" u="sng" dirty="0">
                <a:solidFill>
                  <a:srgbClr val="0070C0"/>
                </a:solidFill>
                <a:cs typeface="B Zar" panose="00000400000000000000" pitchFamily="2" charset="-78"/>
              </a:rPr>
              <a:t>تعريف مسئله و </a:t>
            </a:r>
            <a:r>
              <a:rPr lang="fa-IR" b="1" u="sng" dirty="0" smtClean="0">
                <a:solidFill>
                  <a:srgbClr val="0070C0"/>
                </a:solidFill>
                <a:cs typeface="B Zar" panose="00000400000000000000" pitchFamily="2" charset="-78"/>
              </a:rPr>
              <a:t>اهداف </a:t>
            </a:r>
            <a:r>
              <a:rPr lang="fa-IR" b="1" u="sng" dirty="0">
                <a:solidFill>
                  <a:srgbClr val="0070C0"/>
                </a:solidFill>
                <a:cs typeface="B Zar" panose="00000400000000000000" pitchFamily="2" charset="-78"/>
              </a:rPr>
              <a:t>تحقيق</a:t>
            </a:r>
          </a:p>
        </p:txBody>
      </p:sp>
      <p:sp>
        <p:nvSpPr>
          <p:cNvPr id="5" name="Slide Number Placeholder 4"/>
          <p:cNvSpPr>
            <a:spLocks noGrp="1"/>
          </p:cNvSpPr>
          <p:nvPr>
            <p:ph type="sldNum" sz="quarter" idx="12"/>
          </p:nvPr>
        </p:nvSpPr>
        <p:spPr/>
        <p:txBody>
          <a:bodyPr/>
          <a:lstStyle/>
          <a:p>
            <a:fld id="{673085D7-8213-4061-9BD4-04BE85624B6A}" type="slidenum">
              <a:rPr lang="en-US" smtClean="0"/>
              <a:t>5</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33671" y="78830"/>
            <a:ext cx="1079500" cy="1486535"/>
          </a:xfrm>
          <a:prstGeom prst="rect">
            <a:avLst/>
          </a:prstGeom>
          <a:noFill/>
          <a:ln>
            <a:noFill/>
          </a:ln>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
        <p:nvSpPr>
          <p:cNvPr id="7" name="Footer Placeholder 5"/>
          <p:cNvSpPr>
            <a:spLocks noGrp="1"/>
          </p:cNvSpPr>
          <p:nvPr>
            <p:ph type="ftr" sz="quarter" idx="11"/>
          </p:nvPr>
        </p:nvSpPr>
        <p:spPr>
          <a:xfrm>
            <a:off x="677334" y="6041362"/>
            <a:ext cx="6297612" cy="365125"/>
          </a:xfrm>
        </p:spPr>
        <p:txBody>
          <a:bodyPr/>
          <a:lstStyle/>
          <a:p>
            <a:r>
              <a:rPr lang="fa-IR" sz="2400" b="1" dirty="0" smtClean="0">
                <a:solidFill>
                  <a:srgbClr val="0070C0"/>
                </a:solidFill>
                <a:cs typeface="B Zar" panose="00000400000000000000" pitchFamily="2" charset="-78"/>
              </a:rPr>
              <a:t>سيزدهمين كنفرانس بين‌المللي كامپيوتر- گرجستان</a:t>
            </a:r>
            <a:endParaRPr lang="en-US" sz="2400" b="1" dirty="0">
              <a:solidFill>
                <a:srgbClr val="0070C0"/>
              </a:solidFill>
              <a:cs typeface="B Zar" panose="00000400000000000000" pitchFamily="2" charset="-78"/>
            </a:endParaRPr>
          </a:p>
        </p:txBody>
      </p:sp>
    </p:spTree>
    <p:extLst>
      <p:ext uri="{BB962C8B-B14F-4D97-AF65-F5344CB8AC3E}">
        <p14:creationId xmlns:p14="http://schemas.microsoft.com/office/powerpoint/2010/main" val="185550388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12608">
        <p15:prstTrans prst="peelOff"/>
      </p:transition>
    </mc:Choice>
    <mc:Fallback>
      <p:transition spd="slow" advTm="1260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rtl="1">
              <a:lnSpc>
                <a:spcPct val="150000"/>
              </a:lnSpc>
            </a:pPr>
            <a:r>
              <a:rPr lang="fa-IR" b="1" dirty="0">
                <a:solidFill>
                  <a:schemeClr val="tx1"/>
                </a:solidFill>
                <a:cs typeface="B Zar" panose="00000400000000000000" pitchFamily="2" charset="-78"/>
              </a:rPr>
              <a:t>تعريف </a:t>
            </a:r>
            <a:r>
              <a:rPr lang="fa-IR" b="1" dirty="0" smtClean="0">
                <a:solidFill>
                  <a:schemeClr val="tx1"/>
                </a:solidFill>
                <a:cs typeface="B Zar" panose="00000400000000000000" pitchFamily="2" charset="-78"/>
              </a:rPr>
              <a:t>مسئله</a:t>
            </a:r>
            <a:endParaRPr lang="fa-IR" b="1" dirty="0">
              <a:solidFill>
                <a:schemeClr val="tx1"/>
              </a:solidFill>
              <a:cs typeface="B Zar" panose="00000400000000000000" pitchFamily="2" charset="-78"/>
            </a:endParaRPr>
          </a:p>
        </p:txBody>
      </p:sp>
      <p:sp>
        <p:nvSpPr>
          <p:cNvPr id="3" name="Content Placeholder 2"/>
          <p:cNvSpPr>
            <a:spLocks noGrp="1"/>
          </p:cNvSpPr>
          <p:nvPr>
            <p:ph idx="1"/>
          </p:nvPr>
        </p:nvSpPr>
        <p:spPr/>
        <p:txBody>
          <a:bodyPr>
            <a:normAutofit/>
          </a:bodyPr>
          <a:lstStyle/>
          <a:p>
            <a:pPr algn="just" rtl="1">
              <a:lnSpc>
                <a:spcPct val="150000"/>
              </a:lnSpc>
            </a:pPr>
            <a:r>
              <a:rPr lang="fa-IR" sz="2400" dirty="0">
                <a:latin typeface="Calibri" panose="020F0502020204030204" pitchFamily="34" charset="0"/>
                <a:ea typeface="Calibri" panose="020F0502020204030204" pitchFamily="34" charset="0"/>
                <a:cs typeface="B Zar" panose="00000400000000000000" pitchFamily="2" charset="-78"/>
              </a:rPr>
              <a:t>سیستم های نرم افزاری مدرن عموما  منطق تجاری حساس ، الگوریتم ها و داده هایی که حذف یا دستکاری آنها به کاربران نهایی یا کل سازمان ها آسیب می رساند؛ را با هم تركيب مي كنند.  بلوک های سازنده نرم افزار در مجموع اطلاعات حساس برنامه</a:t>
            </a:r>
            <a:r>
              <a:rPr lang="fa-IR" sz="2400" dirty="0">
                <a:ea typeface="Calibri" panose="020F0502020204030204" pitchFamily="34" charset="0"/>
                <a:cs typeface="B Zar" panose="00000400000000000000" pitchFamily="2" charset="-78"/>
              </a:rPr>
              <a:t> </a:t>
            </a:r>
            <a:r>
              <a:rPr lang="en-US" sz="2400" dirty="0">
                <a:latin typeface="Calibri" panose="020F0502020204030204" pitchFamily="34" charset="0"/>
                <a:ea typeface="Calibri" panose="020F0502020204030204" pitchFamily="34" charset="0"/>
                <a:cs typeface="B Zar" panose="00000400000000000000" pitchFamily="2" charset="-78"/>
              </a:rPr>
              <a:t>(SPI) </a:t>
            </a:r>
            <a:r>
              <a:rPr lang="fa-IR" sz="2400" dirty="0">
                <a:latin typeface="Calibri" panose="020F0502020204030204" pitchFamily="34" charset="0"/>
                <a:ea typeface="Calibri" panose="020F0502020204030204" pitchFamily="34" charset="0"/>
                <a:cs typeface="B Zar" panose="00000400000000000000" pitchFamily="2" charset="-78"/>
              </a:rPr>
              <a:t>نامیده می شوند</a:t>
            </a:r>
            <a:endParaRPr lang="en-US" sz="2400" dirty="0">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6</a:t>
            </a:fld>
            <a:endParaRPr lang="en-US"/>
          </a:p>
        </p:txBody>
      </p:sp>
      <p:pic>
        <p:nvPicPr>
          <p:cNvPr id="8" name="Picture 7"/>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3" y="47298"/>
            <a:ext cx="1079500" cy="1486535"/>
          </a:xfrm>
          <a:prstGeom prst="rect">
            <a:avLst/>
          </a:prstGeom>
          <a:noFill/>
          <a:ln>
            <a:noFill/>
          </a:ln>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
        <p:nvSpPr>
          <p:cNvPr id="9" name="Footer Placeholder 5"/>
          <p:cNvSpPr>
            <a:spLocks noGrp="1"/>
          </p:cNvSpPr>
          <p:nvPr>
            <p:ph type="ftr" sz="quarter" idx="11"/>
          </p:nvPr>
        </p:nvSpPr>
        <p:spPr>
          <a:xfrm>
            <a:off x="677334" y="6041362"/>
            <a:ext cx="6297612" cy="365125"/>
          </a:xfrm>
        </p:spPr>
        <p:txBody>
          <a:bodyPr/>
          <a:lstStyle/>
          <a:p>
            <a:r>
              <a:rPr lang="fa-IR" sz="2400" b="1" dirty="0" smtClean="0">
                <a:solidFill>
                  <a:srgbClr val="0070C0"/>
                </a:solidFill>
                <a:cs typeface="B Zar" panose="00000400000000000000" pitchFamily="2" charset="-78"/>
              </a:rPr>
              <a:t>سيزدهمين كنفرانس بين‌المللي كامپيوتر- گرجستان</a:t>
            </a:r>
            <a:endParaRPr lang="en-US" sz="2400" b="1" dirty="0">
              <a:solidFill>
                <a:srgbClr val="0070C0"/>
              </a:solidFill>
              <a:cs typeface="B Zar" panose="00000400000000000000" pitchFamily="2" charset="-78"/>
            </a:endParaRPr>
          </a:p>
        </p:txBody>
      </p:sp>
    </p:spTree>
    <p:extLst>
      <p:ext uri="{BB962C8B-B14F-4D97-AF65-F5344CB8AC3E}">
        <p14:creationId xmlns:p14="http://schemas.microsoft.com/office/powerpoint/2010/main" val="280385475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94990">
        <p15:prstTrans prst="peelOff"/>
      </p:transition>
    </mc:Choice>
    <mc:Fallback>
      <p:transition spd="slow" advTm="9499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a-IR" b="1" dirty="0" smtClean="0">
                <a:solidFill>
                  <a:schemeClr val="tx1"/>
                </a:solidFill>
                <a:cs typeface="B Zar" panose="00000400000000000000" pitchFamily="2" charset="-78"/>
              </a:rPr>
              <a:t>اهداف تحقيق</a:t>
            </a:r>
            <a:endParaRPr lang="en-US" b="1" dirty="0">
              <a:solidFill>
                <a:schemeClr val="tx1"/>
              </a:solidFill>
              <a:cs typeface="B Zar" panose="00000400000000000000" pitchFamily="2" charset="-78"/>
            </a:endParaRPr>
          </a:p>
        </p:txBody>
      </p:sp>
      <p:sp>
        <p:nvSpPr>
          <p:cNvPr id="3" name="Content Placeholder 2"/>
          <p:cNvSpPr>
            <a:spLocks noGrp="1"/>
          </p:cNvSpPr>
          <p:nvPr>
            <p:ph idx="1"/>
          </p:nvPr>
        </p:nvSpPr>
        <p:spPr/>
        <p:txBody>
          <a:bodyPr>
            <a:noAutofit/>
          </a:bodyPr>
          <a:lstStyle/>
          <a:p>
            <a:pPr algn="just" rtl="1">
              <a:lnSpc>
                <a:spcPct val="115000"/>
              </a:lnSpc>
            </a:pPr>
            <a:r>
              <a:rPr lang="ar-SA" sz="2400" dirty="0">
                <a:latin typeface="Times New Roman" panose="02020603050405020304" pitchFamily="18" charset="0"/>
                <a:ea typeface="Calibri" panose="020F0502020204030204" pitchFamily="34" charset="0"/>
                <a:cs typeface="B Zar" panose="00000400000000000000" pitchFamily="2" charset="-78"/>
              </a:rPr>
              <a:t>هدف اصلی این گزارش، ایجاد یک روش امن ، قابل درک ، و پایه ای کارآمد برای درک و مدیریت</a:t>
            </a:r>
            <a:r>
              <a:rPr lang="en-US" sz="2400" dirty="0">
                <a:latin typeface="Times New Roman" panose="02020603050405020304" pitchFamily="18" charset="0"/>
                <a:ea typeface="Calibri" panose="020F0502020204030204" pitchFamily="34" charset="0"/>
                <a:cs typeface="B Zar" panose="00000400000000000000" pitchFamily="2" charset="-78"/>
              </a:rPr>
              <a:t> SPI</a:t>
            </a:r>
            <a:r>
              <a:rPr lang="en-US" sz="2400" b="1" dirty="0">
                <a:latin typeface="Times New Roman" panose="02020603050405020304" pitchFamily="18" charset="0"/>
                <a:ea typeface="Calibri" panose="020F0502020204030204" pitchFamily="34" charset="0"/>
                <a:cs typeface="B Zar" panose="00000400000000000000" pitchFamily="2" charset="-78"/>
              </a:rPr>
              <a:t> </a:t>
            </a:r>
            <a:r>
              <a:rPr lang="fa-IR" sz="2400" dirty="0">
                <a:latin typeface="Times New Roman" panose="02020603050405020304" pitchFamily="18" charset="0"/>
                <a:ea typeface="Calibri" panose="020F0502020204030204" pitchFamily="34" charset="0"/>
                <a:cs typeface="B Zar" panose="00000400000000000000" pitchFamily="2" charset="-78"/>
              </a:rPr>
              <a:t>است. برای برنامه نویسان تعمیر و نگهداری، شناسایی متغیرها و استفاده در کد خاص مسئله‌ای مهم است؛ برای تحلیلگران امنیتی ، محیط امن می توانند در عملکردهای حساس، بدون متحمل شدن هزینه‌های غیرضروری عملکرد، بسیار کمک کننده باشد و با خیال راحت داده‌های حساس را ذخیره و منتقل کند، بنابراین از نشت جلوگیری می‌شود. برای زمان واقعی توسعه دهندگان سیستم ، می‌توان تلاش مورد نیاز برای سازگاری سیستم‌ها را کاهش داد و اجرای قابل اعتماد تحت محدودیت های زمان واقعی را داشت.  </a:t>
            </a:r>
            <a:endParaRPr lang="en-US" dirty="0">
              <a:latin typeface="Calibri" panose="020F0502020204030204" pitchFamily="34" charset="0"/>
              <a:ea typeface="Calibri" panose="020F0502020204030204" pitchFamily="34" charset="0"/>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7</a:t>
            </a:fld>
            <a:endParaRPr lang="en-US"/>
          </a:p>
        </p:txBody>
      </p:sp>
      <p:pic>
        <p:nvPicPr>
          <p:cNvPr id="8" name="Picture 7"/>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8" y="31532"/>
            <a:ext cx="1079500" cy="1486535"/>
          </a:xfrm>
          <a:prstGeom prst="rect">
            <a:avLst/>
          </a:prstGeom>
          <a:noFill/>
          <a:ln>
            <a:noFill/>
          </a:ln>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
        <p:nvSpPr>
          <p:cNvPr id="9" name="Footer Placeholder 5"/>
          <p:cNvSpPr>
            <a:spLocks noGrp="1"/>
          </p:cNvSpPr>
          <p:nvPr>
            <p:ph type="ftr" sz="quarter" idx="11"/>
          </p:nvPr>
        </p:nvSpPr>
        <p:spPr>
          <a:xfrm>
            <a:off x="677334" y="6041362"/>
            <a:ext cx="6297612" cy="365125"/>
          </a:xfrm>
        </p:spPr>
        <p:txBody>
          <a:bodyPr/>
          <a:lstStyle/>
          <a:p>
            <a:r>
              <a:rPr lang="fa-IR" sz="2400" b="1" dirty="0" smtClean="0">
                <a:solidFill>
                  <a:srgbClr val="0070C0"/>
                </a:solidFill>
                <a:cs typeface="B Zar" panose="00000400000000000000" pitchFamily="2" charset="-78"/>
              </a:rPr>
              <a:t>سيزدهمين كنفرانس بين‌المللي كامپيوتر- گرجستان</a:t>
            </a:r>
            <a:endParaRPr lang="en-US" sz="2400" b="1" dirty="0">
              <a:solidFill>
                <a:srgbClr val="0070C0"/>
              </a:solidFill>
              <a:cs typeface="B Zar" panose="00000400000000000000" pitchFamily="2" charset="-78"/>
            </a:endParaRPr>
          </a:p>
        </p:txBody>
      </p:sp>
    </p:spTree>
    <p:extLst>
      <p:ext uri="{BB962C8B-B14F-4D97-AF65-F5344CB8AC3E}">
        <p14:creationId xmlns:p14="http://schemas.microsoft.com/office/powerpoint/2010/main" val="32325492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46100">
        <p15:prstTrans prst="peelOff"/>
      </p:transition>
    </mc:Choice>
    <mc:Fallback>
      <p:transition spd="slow" advTm="461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2517227"/>
            <a:ext cx="8596668" cy="1320800"/>
          </a:xfrm>
        </p:spPr>
        <p:txBody>
          <a:bodyPr/>
          <a:lstStyle/>
          <a:p>
            <a:pPr algn="ctr"/>
            <a:r>
              <a:rPr lang="fa-IR" b="1" dirty="0" smtClean="0">
                <a:solidFill>
                  <a:srgbClr val="0070C0"/>
                </a:solidFill>
                <a:cs typeface="B Zar" panose="00000400000000000000" pitchFamily="2" charset="-78"/>
              </a:rPr>
              <a:t>مقدمه و بررسي مفاهيم</a:t>
            </a:r>
            <a:endParaRPr lang="en-US"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8</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65199" y="63062"/>
            <a:ext cx="1079500" cy="1486535"/>
          </a:xfrm>
          <a:prstGeom prst="rect">
            <a:avLst/>
          </a:prstGeom>
          <a:noFill/>
          <a:ln>
            <a:noFill/>
          </a:ln>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
        <p:nvSpPr>
          <p:cNvPr id="7" name="Footer Placeholder 5"/>
          <p:cNvSpPr>
            <a:spLocks noGrp="1"/>
          </p:cNvSpPr>
          <p:nvPr>
            <p:ph type="ftr" sz="quarter" idx="11"/>
          </p:nvPr>
        </p:nvSpPr>
        <p:spPr>
          <a:xfrm>
            <a:off x="677334" y="6041362"/>
            <a:ext cx="6297612" cy="365125"/>
          </a:xfrm>
        </p:spPr>
        <p:txBody>
          <a:bodyPr/>
          <a:lstStyle/>
          <a:p>
            <a:r>
              <a:rPr lang="fa-IR" sz="2400" b="1" dirty="0" smtClean="0">
                <a:solidFill>
                  <a:srgbClr val="0070C0"/>
                </a:solidFill>
                <a:cs typeface="B Zar" panose="00000400000000000000" pitchFamily="2" charset="-78"/>
              </a:rPr>
              <a:t>سيزدهمين كنفرانس بين‌المللي كامپيوتر- گرجستان</a:t>
            </a:r>
            <a:endParaRPr lang="en-US" sz="2400" b="1" dirty="0">
              <a:solidFill>
                <a:srgbClr val="0070C0"/>
              </a:solidFill>
              <a:cs typeface="B Zar" panose="00000400000000000000" pitchFamily="2" charset="-78"/>
            </a:endParaRPr>
          </a:p>
        </p:txBody>
      </p:sp>
    </p:spTree>
    <p:extLst>
      <p:ext uri="{BB962C8B-B14F-4D97-AF65-F5344CB8AC3E}">
        <p14:creationId xmlns:p14="http://schemas.microsoft.com/office/powerpoint/2010/main" val="242258898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5995">
        <p15:prstTrans prst="peelOff"/>
      </p:transition>
    </mc:Choice>
    <mc:Fallback>
      <p:transition spd="slow" advTm="59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7334" y="609601"/>
            <a:ext cx="8596668" cy="5431762"/>
          </a:xfrm>
        </p:spPr>
        <p:txBody>
          <a:bodyPr>
            <a:normAutofit/>
          </a:bodyPr>
          <a:lstStyle/>
          <a:p>
            <a:pPr marL="0" indent="0" algn="r" rtl="1">
              <a:lnSpc>
                <a:spcPct val="200000"/>
              </a:lnSpc>
              <a:spcBef>
                <a:spcPts val="200"/>
              </a:spcBef>
              <a:buNone/>
            </a:pPr>
            <a:r>
              <a:rPr lang="ar-SA" sz="2400" b="1" dirty="0">
                <a:latin typeface="Cambria" panose="02040503050406030204" pitchFamily="18" charset="0"/>
                <a:ea typeface="Times New Roman" panose="02020603050405020304" pitchFamily="18" charset="0"/>
                <a:cs typeface="B Zar" panose="00000400000000000000" pitchFamily="2" charset="-78"/>
              </a:rPr>
              <a:t>اطلاعات حساس برنامه(</a:t>
            </a:r>
            <a:r>
              <a:rPr lang="en-US" sz="2400" b="1" dirty="0">
                <a:latin typeface="Cambria" panose="02040503050406030204" pitchFamily="18" charset="0"/>
                <a:ea typeface="Times New Roman" panose="02020603050405020304" pitchFamily="18" charset="0"/>
                <a:cs typeface="B Zar" panose="00000400000000000000" pitchFamily="2" charset="-78"/>
              </a:rPr>
              <a:t>SPI</a:t>
            </a:r>
            <a:r>
              <a:rPr lang="ar-SA" sz="2400" b="1" dirty="0">
                <a:latin typeface="Cambria" panose="02040503050406030204" pitchFamily="18" charset="0"/>
                <a:ea typeface="Times New Roman" panose="02020603050405020304" pitchFamily="18" charset="0"/>
                <a:cs typeface="B Zar" panose="00000400000000000000" pitchFamily="2" charset="-78"/>
              </a:rPr>
              <a:t>)</a:t>
            </a:r>
            <a:endParaRPr lang="en-US" sz="2400" b="1" dirty="0">
              <a:latin typeface="Cambria" panose="02040503050406030204" pitchFamily="18" charset="0"/>
              <a:ea typeface="Times New Roman" panose="02020603050405020304" pitchFamily="18" charset="0"/>
              <a:cs typeface="B Zar" panose="00000400000000000000" pitchFamily="2" charset="-78"/>
            </a:endParaRPr>
          </a:p>
          <a:p>
            <a:pPr marL="0" indent="0" algn="r" rtl="1">
              <a:lnSpc>
                <a:spcPct val="200000"/>
              </a:lnSpc>
              <a:buNone/>
            </a:pPr>
            <a:r>
              <a:rPr lang="en-US" sz="2400" dirty="0">
                <a:latin typeface="Calibri" panose="020F0502020204030204" pitchFamily="34" charset="0"/>
                <a:ea typeface="Calibri" panose="020F0502020204030204" pitchFamily="34" charset="0"/>
                <a:cs typeface="B Lotus" panose="00000400000000000000" pitchFamily="2" charset="-78"/>
              </a:rPr>
              <a:t> </a:t>
            </a:r>
          </a:p>
          <a:p>
            <a:pPr marL="0" indent="0" algn="just" rtl="1">
              <a:lnSpc>
                <a:spcPct val="200000"/>
              </a:lnSpc>
              <a:buNone/>
            </a:pPr>
            <a:r>
              <a:rPr lang="en-US" sz="2400" dirty="0">
                <a:latin typeface="Calibri" panose="020F0502020204030204" pitchFamily="34" charset="0"/>
                <a:ea typeface="Calibri" panose="020F0502020204030204" pitchFamily="34" charset="0"/>
                <a:cs typeface="B Lotus" panose="00000400000000000000" pitchFamily="2" charset="-78"/>
              </a:rPr>
              <a:t> SPI</a:t>
            </a:r>
            <a:r>
              <a:rPr lang="en-US" sz="2400" dirty="0">
                <a:latin typeface="B Lotus" panose="00000400000000000000" pitchFamily="2" charset="-78"/>
                <a:ea typeface="Calibri" panose="020F0502020204030204" pitchFamily="34" charset="0"/>
              </a:rPr>
              <a:t> </a:t>
            </a:r>
            <a:r>
              <a:rPr lang="ar-SA" sz="2400" dirty="0">
                <a:latin typeface="Calibri" panose="020F0502020204030204" pitchFamily="34" charset="0"/>
                <a:ea typeface="Calibri" panose="020F0502020204030204" pitchFamily="34" charset="0"/>
                <a:cs typeface="B Lotus" panose="00000400000000000000" pitchFamily="2" charset="-78"/>
              </a:rPr>
              <a:t>می</a:t>
            </a:r>
            <a:r>
              <a:rPr lang="ar-SA" sz="2400" dirty="0">
                <a:ea typeface="Calibri" panose="020F0502020204030204" pitchFamily="34" charset="0"/>
                <a:cs typeface="Calibri" panose="020F0502020204030204" pitchFamily="34" charset="0"/>
              </a:rPr>
              <a:t>‎</a:t>
            </a:r>
            <a:r>
              <a:rPr lang="ar-SA" sz="2400" dirty="0">
                <a:latin typeface="Calibri" panose="020F0502020204030204" pitchFamily="34" charset="0"/>
                <a:ea typeface="Calibri" panose="020F0502020204030204" pitchFamily="34" charset="0"/>
                <a:cs typeface="B Lotus" panose="00000400000000000000" pitchFamily="2" charset="-78"/>
              </a:rPr>
              <a:t>تواند شامل منطق تجاری، الگوریتم‌ها و داده‌ها باشد.  در صورتي كه شامل اطلاعات حساسي باشند كه تغییر آن ها به کاربران نهایی یا کل سازمان ها آسیب می رساند. "حساس" همه موارد مرتبط با امنیت را توصیف می کند </a:t>
            </a:r>
            <a:endParaRPr lang="en-US" sz="2400" dirty="0"/>
          </a:p>
        </p:txBody>
      </p:sp>
      <p:sp>
        <p:nvSpPr>
          <p:cNvPr id="5" name="Slide Number Placeholder 4"/>
          <p:cNvSpPr>
            <a:spLocks noGrp="1"/>
          </p:cNvSpPr>
          <p:nvPr>
            <p:ph type="sldNum" sz="quarter" idx="12"/>
          </p:nvPr>
        </p:nvSpPr>
        <p:spPr/>
        <p:txBody>
          <a:bodyPr/>
          <a:lstStyle/>
          <a:p>
            <a:fld id="{673085D7-8213-4061-9BD4-04BE85624B6A}" type="slidenum">
              <a:rPr lang="en-US" smtClean="0"/>
              <a:t>9</a:t>
            </a:fld>
            <a:endParaRPr lang="en-US"/>
          </a:p>
        </p:txBody>
      </p:sp>
      <p:pic>
        <p:nvPicPr>
          <p:cNvPr id="8" name="Picture 7"/>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33669" y="31530"/>
            <a:ext cx="1079500" cy="1486535"/>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
        <p:nvSpPr>
          <p:cNvPr id="7" name="Footer Placeholder 5"/>
          <p:cNvSpPr>
            <a:spLocks noGrp="1"/>
          </p:cNvSpPr>
          <p:nvPr>
            <p:ph type="ftr" sz="quarter" idx="11"/>
          </p:nvPr>
        </p:nvSpPr>
        <p:spPr>
          <a:xfrm>
            <a:off x="677334" y="6041362"/>
            <a:ext cx="6297612" cy="365125"/>
          </a:xfrm>
        </p:spPr>
        <p:txBody>
          <a:bodyPr/>
          <a:lstStyle/>
          <a:p>
            <a:r>
              <a:rPr lang="fa-IR" sz="2400" b="1" dirty="0" smtClean="0">
                <a:solidFill>
                  <a:srgbClr val="0070C0"/>
                </a:solidFill>
                <a:cs typeface="B Zar" panose="00000400000000000000" pitchFamily="2" charset="-78"/>
              </a:rPr>
              <a:t>سيزدهمين كنفرانس بين‌المللي كامپيوتر- گرجستان</a:t>
            </a:r>
            <a:endParaRPr lang="en-US" sz="2400" b="1" dirty="0">
              <a:solidFill>
                <a:srgbClr val="0070C0"/>
              </a:solidFill>
              <a:cs typeface="B Zar" panose="00000400000000000000" pitchFamily="2" charset="-78"/>
            </a:endParaRPr>
          </a:p>
        </p:txBody>
      </p:sp>
    </p:spTree>
    <p:extLst>
      <p:ext uri="{BB962C8B-B14F-4D97-AF65-F5344CB8AC3E}">
        <p14:creationId xmlns:p14="http://schemas.microsoft.com/office/powerpoint/2010/main" val="403348335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9514">
        <p15:prstTrans prst="peelOff"/>
      </p:transition>
    </mc:Choice>
    <mc:Fallback>
      <p:transition spd="slow" advTm="951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F496CB"/>
      </a:accent1>
      <a:accent2>
        <a:srgbClr val="BC356F"/>
      </a:accent2>
      <a:accent3>
        <a:srgbClr val="E65331"/>
      </a:accent3>
      <a:accent4>
        <a:srgbClr val="F27E19"/>
      </a:accent4>
      <a:accent5>
        <a:srgbClr val="F2AC19"/>
      </a:accent5>
      <a:accent6>
        <a:srgbClr val="BC80E0"/>
      </a:accent6>
      <a:hlink>
        <a:srgbClr val="EF5285"/>
      </a:hlink>
      <a:folHlink>
        <a:srgbClr val="F77F90"/>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23659B44-6E34-4CE8-8F0D-387DA79968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246</TotalTime>
  <Words>1114</Words>
  <Application>Microsoft Office PowerPoint</Application>
  <PresentationFormat>Widescreen</PresentationFormat>
  <Paragraphs>141</Paragraphs>
  <Slides>21</Slides>
  <Notes>21</Notes>
  <HiddenSlides>0</HiddenSlides>
  <MMClips>21</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21</vt:i4>
      </vt:variant>
    </vt:vector>
  </HeadingPairs>
  <TitlesOfParts>
    <vt:vector size="34" baseType="lpstr">
      <vt:lpstr>Arial</vt:lpstr>
      <vt:lpstr>B Lotus</vt:lpstr>
      <vt:lpstr>B Nazanin</vt:lpstr>
      <vt:lpstr>B Zar</vt:lpstr>
      <vt:lpstr>Calibri</vt:lpstr>
      <vt:lpstr>Cambria</vt:lpstr>
      <vt:lpstr>Courier New</vt:lpstr>
      <vt:lpstr>Tahoma</vt:lpstr>
      <vt:lpstr>Times New Roman</vt:lpstr>
      <vt:lpstr>Trebuchet MS</vt:lpstr>
      <vt:lpstr>Wingdings</vt:lpstr>
      <vt:lpstr>Wingdings 3</vt:lpstr>
      <vt:lpstr>Facet</vt:lpstr>
      <vt:lpstr>بسم الله الرحمن الرحیم</vt:lpstr>
      <vt:lpstr>PowerPoint Presentation</vt:lpstr>
      <vt:lpstr>PowerPoint Presentation</vt:lpstr>
      <vt:lpstr>فهرست</vt:lpstr>
      <vt:lpstr>تعريف مسئله و اهداف تحقيق</vt:lpstr>
      <vt:lpstr>تعريف مسئله</vt:lpstr>
      <vt:lpstr>اهداف تحقيق</vt:lpstr>
      <vt:lpstr>مقدمه و بررسي مفاهيم</vt:lpstr>
      <vt:lpstr>PowerPoint Presentation</vt:lpstr>
      <vt:lpstr>PowerPoint Presentation</vt:lpstr>
      <vt:lpstr>مروري بر كارهاي انجام شده در پژوهش</vt:lpstr>
      <vt:lpstr>PowerPoint Presentation</vt:lpstr>
      <vt:lpstr>PowerPoint Presentation</vt:lpstr>
      <vt:lpstr>توضیح شکل صفحه قبل</vt:lpstr>
      <vt:lpstr>PowerPoint Presentation</vt:lpstr>
      <vt:lpstr>جدول مقايسه مربوط به OP-TEE و SGX  </vt:lpstr>
      <vt:lpstr>PowerPoint Presentation</vt:lpstr>
      <vt:lpstr>...</vt:lpstr>
      <vt:lpstr>PowerPoint Presentation</vt:lpstr>
      <vt:lpstr>ارائه ایده براي ادامه كار</vt:lpstr>
      <vt:lpstr>باتشکر از توجه شما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بسم الله الرحمن الرحیم</dc:title>
  <dc:creator>anita</dc:creator>
  <cp:lastModifiedBy>anita</cp:lastModifiedBy>
  <cp:revision>82</cp:revision>
  <dcterms:created xsi:type="dcterms:W3CDTF">2021-08-08T12:45:16Z</dcterms:created>
  <dcterms:modified xsi:type="dcterms:W3CDTF">2021-09-10T18:41:12Z</dcterms:modified>
</cp:coreProperties>
</file>

<file path=docProps/thumbnail.jpeg>
</file>